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335" r:id="rId3"/>
    <p:sldId id="337" r:id="rId4"/>
    <p:sldId id="363" r:id="rId5"/>
    <p:sldId id="364" r:id="rId6"/>
    <p:sldId id="365" r:id="rId7"/>
    <p:sldId id="338" r:id="rId8"/>
    <p:sldId id="339" r:id="rId9"/>
    <p:sldId id="366" r:id="rId10"/>
    <p:sldId id="370" r:id="rId11"/>
    <p:sldId id="371" r:id="rId12"/>
    <p:sldId id="342" r:id="rId13"/>
    <p:sldId id="367" r:id="rId14"/>
    <p:sldId id="377" r:id="rId15"/>
    <p:sldId id="380" r:id="rId16"/>
    <p:sldId id="381" r:id="rId17"/>
    <p:sldId id="382" r:id="rId18"/>
    <p:sldId id="383" r:id="rId19"/>
    <p:sldId id="385" r:id="rId20"/>
    <p:sldId id="384" r:id="rId21"/>
    <p:sldId id="348" r:id="rId22"/>
    <p:sldId id="386" r:id="rId23"/>
    <p:sldId id="368" r:id="rId24"/>
    <p:sldId id="372" r:id="rId25"/>
    <p:sldId id="373" r:id="rId26"/>
    <p:sldId id="374" r:id="rId27"/>
    <p:sldId id="375" r:id="rId28"/>
    <p:sldId id="359" r:id="rId29"/>
    <p:sldId id="376" r:id="rId30"/>
    <p:sldId id="334"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EBE"/>
    <a:srgbClr val="C00000"/>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1311" autoAdjust="0"/>
  </p:normalViewPr>
  <p:slideViewPr>
    <p:cSldViewPr snapToGrid="0">
      <p:cViewPr varScale="1">
        <p:scale>
          <a:sx n="72" d="100"/>
          <a:sy n="72" d="100"/>
        </p:scale>
        <p:origin x="384"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qy\Desktop\2024&#24180;&#24037;&#20316;\&#20854;&#20182;&#20107;&#29289;\&#20250;&#35758;&#25253;&#21578;\&#31532;&#21313;&#20116;&#23626;&#22269;&#38469;&#31232;&#22303;&#23792;&#20250;\&#31232;&#22303;&#25968;&#25454;-20211226.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W\Desktop\2022&#24180;&#20013;&#22269;&#31232;&#22303;&#36152;&#2613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W\Desktop\2022&#24180;&#20013;&#22269;&#31232;&#22303;&#36152;&#2613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W\Desktop\2022&#24180;&#20013;&#22269;&#31232;&#22303;&#36152;&#2613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W\Desktop\2022&#24180;&#20013;&#22269;&#31232;&#22303;&#36152;&#2613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GW\Desktop\2022&#24180;&#20013;&#22269;&#31232;&#22303;&#36152;&#2613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GW\Desktop\2022&#24180;&#20013;&#22269;&#31232;&#22303;&#36152;&#2613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2023&#24180;%20&#24037;&#20316;\&#22269;&#20648;&#23616;\&#22269;&#20648;&#23616;&#32422;&#31295;03\&#26368;&#32456;&#25104;&#26524;\&#28040;&#36153;&#37327;\&#20840;&#29699;&#28040;&#36153;&#37327;.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4839861330147E-3"/>
          <c:y val="0.11342592592592593"/>
          <c:w val="0.82190543534051663"/>
          <c:h val="0.77314814814814814"/>
        </c:manualLayout>
      </c:layout>
      <c:ofPieChart>
        <c:ofPieType val="bar"/>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7399-4511-AAEC-3D92A40BBD8C}"/>
              </c:ext>
            </c:extLst>
          </c:dPt>
          <c:dPt>
            <c:idx val="1"/>
            <c:bubble3D val="0"/>
            <c:spPr>
              <a:solidFill>
                <a:schemeClr val="accent2"/>
              </a:solidFill>
              <a:ln w="19050">
                <a:noFill/>
              </a:ln>
              <a:effectLst/>
            </c:spPr>
            <c:extLst>
              <c:ext xmlns:c16="http://schemas.microsoft.com/office/drawing/2014/chart" uri="{C3380CC4-5D6E-409C-BE32-E72D297353CC}">
                <c16:uniqueId val="{00000003-7399-4511-AAEC-3D92A40BBD8C}"/>
              </c:ext>
            </c:extLst>
          </c:dPt>
          <c:dPt>
            <c:idx val="2"/>
            <c:bubble3D val="0"/>
            <c:spPr>
              <a:solidFill>
                <a:schemeClr val="accent3"/>
              </a:solidFill>
              <a:ln w="19050">
                <a:noFill/>
              </a:ln>
              <a:effectLst/>
            </c:spPr>
            <c:extLst>
              <c:ext xmlns:c16="http://schemas.microsoft.com/office/drawing/2014/chart" uri="{C3380CC4-5D6E-409C-BE32-E72D297353CC}">
                <c16:uniqueId val="{00000005-7399-4511-AAEC-3D92A40BBD8C}"/>
              </c:ext>
            </c:extLst>
          </c:dPt>
          <c:dPt>
            <c:idx val="3"/>
            <c:bubble3D val="0"/>
            <c:spPr>
              <a:solidFill>
                <a:schemeClr val="accent4"/>
              </a:solidFill>
              <a:ln w="19050">
                <a:noFill/>
              </a:ln>
              <a:effectLst/>
            </c:spPr>
            <c:extLst>
              <c:ext xmlns:c16="http://schemas.microsoft.com/office/drawing/2014/chart" uri="{C3380CC4-5D6E-409C-BE32-E72D297353CC}">
                <c16:uniqueId val="{00000007-7399-4511-AAEC-3D92A40BBD8C}"/>
              </c:ext>
            </c:extLst>
          </c:dPt>
          <c:dPt>
            <c:idx val="4"/>
            <c:bubble3D val="0"/>
            <c:spPr>
              <a:solidFill>
                <a:schemeClr val="accent5"/>
              </a:solidFill>
              <a:ln w="19050">
                <a:noFill/>
              </a:ln>
              <a:effectLst/>
            </c:spPr>
            <c:extLst>
              <c:ext xmlns:c16="http://schemas.microsoft.com/office/drawing/2014/chart" uri="{C3380CC4-5D6E-409C-BE32-E72D297353CC}">
                <c16:uniqueId val="{00000009-7399-4511-AAEC-3D92A40BBD8C}"/>
              </c:ext>
            </c:extLst>
          </c:dPt>
          <c:dPt>
            <c:idx val="5"/>
            <c:bubble3D val="0"/>
            <c:spPr>
              <a:solidFill>
                <a:schemeClr val="accent6"/>
              </a:solidFill>
              <a:ln w="19050">
                <a:noFill/>
              </a:ln>
              <a:effectLst/>
            </c:spPr>
            <c:extLst>
              <c:ext xmlns:c16="http://schemas.microsoft.com/office/drawing/2014/chart" uri="{C3380CC4-5D6E-409C-BE32-E72D297353CC}">
                <c16:uniqueId val="{0000000B-7399-4511-AAEC-3D92A40BBD8C}"/>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7399-4511-AAEC-3D92A40BBD8C}"/>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7399-4511-AAEC-3D92A40BBD8C}"/>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7399-4511-AAEC-3D92A40BBD8C}"/>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7399-4511-AAEC-3D92A40BBD8C}"/>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7399-4511-AAEC-3D92A40BBD8C}"/>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7399-4511-AAEC-3D92A40BBD8C}"/>
              </c:ext>
            </c:extLst>
          </c:dPt>
          <c:dLbls>
            <c:dLbl>
              <c:idx val="0"/>
              <c:layout>
                <c:manualLayout>
                  <c:x val="-3.1331078165123399E-2"/>
                  <c:y val="-3.9118912219305919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7399-4511-AAEC-3D92A40BBD8C}"/>
                </c:ext>
              </c:extLst>
            </c:dLbl>
            <c:dLbl>
              <c:idx val="1"/>
              <c:layout>
                <c:manualLayout>
                  <c:x val="-2.5062445319335082E-2"/>
                  <c:y val="6.2611548556430446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7399-4511-AAEC-3D92A40BBD8C}"/>
                </c:ext>
              </c:extLst>
            </c:dLbl>
            <c:dLbl>
              <c:idx val="2"/>
              <c:layout>
                <c:manualLayout>
                  <c:x val="-5.8836504811898512E-2"/>
                  <c:y val="0.12551545640128317"/>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7399-4511-AAEC-3D92A40BBD8C}"/>
                </c:ext>
              </c:extLst>
            </c:dLbl>
            <c:dLbl>
              <c:idx val="8"/>
              <c:layout>
                <c:manualLayout>
                  <c:x val="3.8614418874849565E-2"/>
                  <c:y val="-8.7962962962962965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11-7399-4511-AAEC-3D92A40BBD8C}"/>
                </c:ext>
              </c:extLst>
            </c:dLbl>
            <c:dLbl>
              <c:idx val="9"/>
              <c:layout>
                <c:manualLayout>
                  <c:x val="3.6201017695171471E-2"/>
                  <c:y val="-4.1666666666666664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13-7399-4511-AAEC-3D92A40BBD8C}"/>
                </c:ext>
              </c:extLst>
            </c:dLbl>
            <c:dLbl>
              <c:idx val="10"/>
              <c:layout>
                <c:manualLayout>
                  <c:x val="1.2067005898390489E-2"/>
                  <c:y val="0.1435185185185185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15-7399-4511-AAEC-3D92A40BBD8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全球产量!$D$486:$D$496</c:f>
              <c:strCache>
                <c:ptCount val="11"/>
                <c:pt idx="0">
                  <c:v>中国</c:v>
                </c:pt>
                <c:pt idx="1">
                  <c:v>美国</c:v>
                </c:pt>
                <c:pt idx="2">
                  <c:v>缅甸</c:v>
                </c:pt>
                <c:pt idx="3">
                  <c:v>澳大利亚</c:v>
                </c:pt>
                <c:pt idx="4">
                  <c:v>泰国</c:v>
                </c:pt>
                <c:pt idx="5">
                  <c:v>印度</c:v>
                </c:pt>
                <c:pt idx="6">
                  <c:v>俄罗斯</c:v>
                </c:pt>
                <c:pt idx="7">
                  <c:v>马达加斯加</c:v>
                </c:pt>
                <c:pt idx="8">
                  <c:v>越南</c:v>
                </c:pt>
                <c:pt idx="9">
                  <c:v>巴西</c:v>
                </c:pt>
                <c:pt idx="10">
                  <c:v>马来西亚</c:v>
                </c:pt>
              </c:strCache>
            </c:strRef>
          </c:cat>
          <c:val>
            <c:numRef>
              <c:f>全球产量!$E$486:$E$496</c:f>
              <c:numCache>
                <c:formatCode>General</c:formatCode>
                <c:ptCount val="11"/>
                <c:pt idx="0">
                  <c:v>240000</c:v>
                </c:pt>
                <c:pt idx="1">
                  <c:v>43000</c:v>
                </c:pt>
                <c:pt idx="2">
                  <c:v>38000</c:v>
                </c:pt>
                <c:pt idx="3">
                  <c:v>18000</c:v>
                </c:pt>
                <c:pt idx="4">
                  <c:v>7100</c:v>
                </c:pt>
                <c:pt idx="5">
                  <c:v>2900</c:v>
                </c:pt>
                <c:pt idx="6">
                  <c:v>2600</c:v>
                </c:pt>
                <c:pt idx="7">
                  <c:v>960</c:v>
                </c:pt>
                <c:pt idx="8">
                  <c:v>600</c:v>
                </c:pt>
                <c:pt idx="9">
                  <c:v>80</c:v>
                </c:pt>
                <c:pt idx="10">
                  <c:v>80</c:v>
                </c:pt>
              </c:numCache>
            </c:numRef>
          </c:val>
          <c:extLst>
            <c:ext xmlns:c16="http://schemas.microsoft.com/office/drawing/2014/chart" uri="{C3380CC4-5D6E-409C-BE32-E72D297353CC}">
              <c16:uniqueId val="{00000018-7399-4511-AAEC-3D92A40BBD8C}"/>
            </c:ext>
          </c:extLst>
        </c:ser>
        <c:dLbls>
          <c:showLegendKey val="0"/>
          <c:showVal val="0"/>
          <c:showCatName val="0"/>
          <c:showSerName val="0"/>
          <c:showPercent val="0"/>
          <c:showBubbleSize val="0"/>
          <c:showLeaderLines val="1"/>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037037037037"/>
          <c:y val="0.11251396648044699"/>
          <c:w val="0.76592592592592601"/>
          <c:h val="0.76615113201999396"/>
        </c:manualLayout>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97E-47DE-8387-876F79EA7E3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97E-47DE-8387-876F79EA7E3A}"/>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297E-47DE-8387-876F79EA7E3A}"/>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297E-47DE-8387-876F79EA7E3A}"/>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297E-47DE-8387-876F79EA7E3A}"/>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297E-47DE-8387-876F79EA7E3A}"/>
              </c:ext>
            </c:extLst>
          </c:dPt>
          <c:dLbls>
            <c:dLbl>
              <c:idx val="0"/>
              <c:layout>
                <c:manualLayout>
                  <c:x val="-1.3227513227513201E-2"/>
                  <c:y val="0.22934431049691301"/>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297E-47DE-8387-876F79EA7E3A}"/>
                </c:ext>
              </c:extLst>
            </c:dLbl>
            <c:dLbl>
              <c:idx val="1"/>
              <c:layout>
                <c:manualLayout>
                  <c:x val="-5.7319223985890601E-2"/>
                  <c:y val="0.18523963540135299"/>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297E-47DE-8387-876F79EA7E3A}"/>
                </c:ext>
              </c:extLst>
            </c:dLbl>
            <c:dLbl>
              <c:idx val="2"/>
              <c:layout>
                <c:manualLayout>
                  <c:x val="-0.127865961199295"/>
                  <c:y val="-5.7336077624228203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4250440917107599"/>
                      <c:h val="0.16936195236695101"/>
                    </c:manualLayout>
                  </c15:layout>
                </c:ext>
                <c:ext xmlns:c16="http://schemas.microsoft.com/office/drawing/2014/chart" uri="{C3380CC4-5D6E-409C-BE32-E72D297353CC}">
                  <c16:uniqueId val="{00000005-297E-47DE-8387-876F79EA7E3A}"/>
                </c:ext>
              </c:extLst>
            </c:dLbl>
            <c:dLbl>
              <c:idx val="3"/>
              <c:layout>
                <c:manualLayout>
                  <c:x val="2.2045855379188701E-2"/>
                  <c:y val="0.105851220229344"/>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297E-47DE-8387-876F79EA7E3A}"/>
                </c:ext>
              </c:extLst>
            </c:dLbl>
            <c:dLbl>
              <c:idx val="4"/>
              <c:layout>
                <c:manualLayout>
                  <c:x val="-8.0243519734646399E-2"/>
                  <c:y val="-9.84630323661108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14432328415651099"/>
                      <c:h val="0.12864934231632999"/>
                    </c:manualLayout>
                  </c15:layout>
                </c:ext>
                <c:ext xmlns:c16="http://schemas.microsoft.com/office/drawing/2014/chart" uri="{C3380CC4-5D6E-409C-BE32-E72D297353CC}">
                  <c16:uniqueId val="{00000009-297E-47DE-8387-876F79EA7E3A}"/>
                </c:ext>
              </c:extLst>
            </c:dLbl>
            <c:dLbl>
              <c:idx val="5"/>
              <c:layout>
                <c:manualLayout>
                  <c:x val="6.1728395061728399E-2"/>
                  <c:y val="-8.78896696672537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297E-47DE-8387-876F79EA7E3A}"/>
                </c:ext>
              </c:extLst>
            </c:dLbl>
            <c:numFmt formatCode="0.0%" sourceLinked="0"/>
            <c:spPr>
              <a:noFill/>
              <a:ln>
                <a:noFill/>
              </a:ln>
              <a:effectLst/>
            </c:spPr>
            <c:txPr>
              <a:bodyPr rot="0" spcFirstLastPara="0" vertOverflow="ellipsis" vert="horz" wrap="square" lIns="38100" tIns="19050" rIns="38100" bIns="19050" anchor="ctr" anchorCtr="1"/>
              <a:lstStyle/>
              <a:p>
                <a:pPr>
                  <a:defRPr lang="zh-CN" sz="700" b="0" i="0" u="none" strike="noStrike" kern="1200" baseline="0">
                    <a:solidFill>
                      <a:schemeClr val="tx2"/>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('[2022年中国稀土贸易.xlsx]进口-按国家地区加和'!$G$2:$G$6,'[2022年中国稀土贸易.xlsx]进口-按国家地区加和'!$G$14)</c:f>
              <c:strCache>
                <c:ptCount val="6"/>
                <c:pt idx="0">
                  <c:v>美国</c:v>
                </c:pt>
                <c:pt idx="1">
                  <c:v>缅甸</c:v>
                </c:pt>
                <c:pt idx="2">
                  <c:v>马来西亚</c:v>
                </c:pt>
                <c:pt idx="3">
                  <c:v>越南</c:v>
                </c:pt>
                <c:pt idx="4">
                  <c:v>日本</c:v>
                </c:pt>
                <c:pt idx="5">
                  <c:v>其他</c:v>
                </c:pt>
              </c:strCache>
            </c:strRef>
          </c:cat>
          <c:val>
            <c:numRef>
              <c:f>('[2022年中国稀土贸易.xlsx]进口-按国家地区加和'!$H$2:$H$6,'[2022年中国稀土贸易.xlsx]进口-按国家地区加和'!$H$14)</c:f>
              <c:numCache>
                <c:formatCode>0.00_);[Red]\(0.00\)</c:formatCode>
                <c:ptCount val="6"/>
                <c:pt idx="0">
                  <c:v>4.3057787703999901</c:v>
                </c:pt>
                <c:pt idx="1">
                  <c:v>1.8725741983999999</c:v>
                </c:pt>
                <c:pt idx="2">
                  <c:v>0.51755633980000004</c:v>
                </c:pt>
                <c:pt idx="3">
                  <c:v>0.26008206779999898</c:v>
                </c:pt>
                <c:pt idx="4">
                  <c:v>9.0734305999999904E-2</c:v>
                </c:pt>
                <c:pt idx="5">
                  <c:v>0.1485751018</c:v>
                </c:pt>
              </c:numCache>
            </c:numRef>
          </c:val>
          <c:extLst>
            <c:ext xmlns:c16="http://schemas.microsoft.com/office/drawing/2014/chart" uri="{C3380CC4-5D6E-409C-BE32-E72D297353CC}">
              <c16:uniqueId val="{0000000C-297E-47DE-8387-876F79EA7E3A}"/>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sz="7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04EA-4F67-B0A9-FEFA927D767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04EA-4F67-B0A9-FEFA927D767B}"/>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04EA-4F67-B0A9-FEFA927D767B}"/>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04EA-4F67-B0A9-FEFA927D767B}"/>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04EA-4F67-B0A9-FEFA927D767B}"/>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04EA-4F67-B0A9-FEFA927D767B}"/>
              </c:ext>
            </c:extLst>
          </c:dPt>
          <c:dLbls>
            <c:dLbl>
              <c:idx val="0"/>
              <c:layout>
                <c:manualLayout>
                  <c:x val="5.7319223985890601E-2"/>
                  <c:y val="-0.114672155248456"/>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04EA-4F67-B0A9-FEFA927D767B}"/>
                </c:ext>
              </c:extLst>
            </c:dLbl>
            <c:dLbl>
              <c:idx val="1"/>
              <c:layout>
                <c:manualLayout>
                  <c:x val="0.18077601410934699"/>
                  <c:y val="7.4977947662452193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04EA-4F67-B0A9-FEFA927D767B}"/>
                </c:ext>
              </c:extLst>
            </c:dLbl>
            <c:dLbl>
              <c:idx val="2"/>
              <c:layout>
                <c:manualLayout>
                  <c:x val="-4.0270865612115299E-2"/>
                  <c:y val="0.238165245516025"/>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35743680188125"/>
                      <c:h val="0.16936195236695101"/>
                    </c:manualLayout>
                  </c15:layout>
                </c:ext>
                <c:ext xmlns:c16="http://schemas.microsoft.com/office/drawing/2014/chart" uri="{C3380CC4-5D6E-409C-BE32-E72D297353CC}">
                  <c16:uniqueId val="{00000005-04EA-4F67-B0A9-FEFA927D767B}"/>
                </c:ext>
              </c:extLst>
            </c:dLbl>
            <c:dLbl>
              <c:idx val="3"/>
              <c:layout>
                <c:manualLayout>
                  <c:x val="-0.10582010582010599"/>
                  <c:y val="-6.6157012643340202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04EA-4F67-B0A9-FEFA927D767B}"/>
                </c:ext>
              </c:extLst>
            </c:dLbl>
            <c:dLbl>
              <c:idx val="4"/>
              <c:layout>
                <c:manualLayout>
                  <c:x val="-6.6137566137566106E-2"/>
                  <c:y val="-9.7030285210232298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04EA-4F67-B0A9-FEFA927D767B}"/>
                </c:ext>
              </c:extLst>
            </c:dLbl>
            <c:dLbl>
              <c:idx val="5"/>
              <c:layout>
                <c:manualLayout>
                  <c:x val="-1.7636684303351E-2"/>
                  <c:y val="-9.7030285210232298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04EA-4F67-B0A9-FEFA927D767B}"/>
                </c:ext>
              </c:extLst>
            </c:dLbl>
            <c:numFmt formatCode="0.0%" sourceLinked="0"/>
            <c:spPr>
              <a:noFill/>
              <a:ln>
                <a:noFill/>
              </a:ln>
              <a:effectLst/>
            </c:spPr>
            <c:txPr>
              <a:bodyPr rot="0" spcFirstLastPara="0" vertOverflow="ellipsis" vert="horz" wrap="square" lIns="38100" tIns="19050" rIns="38100" bIns="19050" anchor="ctr" anchorCtr="1"/>
              <a:lstStyle/>
              <a:p>
                <a:pPr>
                  <a:defRPr lang="zh-CN" sz="700" b="0" i="0" u="none" strike="noStrike" kern="1200" baseline="0">
                    <a:solidFill>
                      <a:schemeClr val="tx2"/>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('[2022年中国稀土贸易.xlsx]进口-按国家地区加和'!$J$2:$J$6,'[2022年中国稀土贸易.xlsx]进口-按国家地区加和'!$J$14)</c:f>
              <c:strCache>
                <c:ptCount val="6"/>
                <c:pt idx="0">
                  <c:v>缅甸</c:v>
                </c:pt>
                <c:pt idx="1">
                  <c:v>美国</c:v>
                </c:pt>
                <c:pt idx="2">
                  <c:v>马来西亚</c:v>
                </c:pt>
                <c:pt idx="3">
                  <c:v>越南</c:v>
                </c:pt>
                <c:pt idx="4">
                  <c:v>日本</c:v>
                </c:pt>
                <c:pt idx="5">
                  <c:v>其他</c:v>
                </c:pt>
              </c:strCache>
            </c:strRef>
          </c:cat>
          <c:val>
            <c:numRef>
              <c:f>('[2022年中国稀土贸易.xlsx]进口-按国家地区加和'!$K$2:$K$6,'[2022年中国稀土贸易.xlsx]进口-按国家地区加和'!$K$14)</c:f>
              <c:numCache>
                <c:formatCode>0.00_);[Red]\(0.00\)</c:formatCode>
                <c:ptCount val="6"/>
                <c:pt idx="0">
                  <c:v>6.1569587500000003</c:v>
                </c:pt>
                <c:pt idx="1">
                  <c:v>5.8649261600000004</c:v>
                </c:pt>
                <c:pt idx="2">
                  <c:v>2.91282211</c:v>
                </c:pt>
                <c:pt idx="3">
                  <c:v>1.16777657</c:v>
                </c:pt>
                <c:pt idx="4">
                  <c:v>0.90384549999999997</c:v>
                </c:pt>
                <c:pt idx="5">
                  <c:v>1.39732656</c:v>
                </c:pt>
              </c:numCache>
            </c:numRef>
          </c:val>
          <c:extLst>
            <c:ext xmlns:c16="http://schemas.microsoft.com/office/drawing/2014/chart" uri="{C3380CC4-5D6E-409C-BE32-E72D297353CC}">
              <c16:uniqueId val="{0000000C-04EA-4F67-B0A9-FEFA927D767B}"/>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sz="7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1ACA-4803-90AA-C4895747427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1ACA-4803-90AA-C4895747427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1ACA-4803-90AA-C4895747427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1ACA-4803-90AA-C48957474270}"/>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1ACA-4803-90AA-C48957474270}"/>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1ACA-4803-90AA-C48957474270}"/>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1ACA-4803-90AA-C48957474270}"/>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1ACA-4803-90AA-C48957474270}"/>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1ACA-4803-90AA-C48957474270}"/>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3-1ACA-4803-90AA-C48957474270}"/>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5-1ACA-4803-90AA-C48957474270}"/>
              </c:ext>
            </c:extLst>
          </c:dPt>
          <c:dLbls>
            <c:dLbl>
              <c:idx val="0"/>
              <c:layout>
                <c:manualLayout>
                  <c:x val="9.2592592592592601E-2"/>
                  <c:y val="-0.101440752719788"/>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1ACA-4803-90AA-C48957474270}"/>
                </c:ext>
              </c:extLst>
            </c:dLbl>
            <c:dLbl>
              <c:idx val="1"/>
              <c:layout>
                <c:manualLayout>
                  <c:x val="9.2592592592592601E-2"/>
                  <c:y val="8.8209350191120306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1ACA-4803-90AA-C48957474270}"/>
                </c:ext>
              </c:extLst>
            </c:dLbl>
            <c:dLbl>
              <c:idx val="2"/>
              <c:layout>
                <c:manualLayout>
                  <c:x val="2.2045855379188701E-2"/>
                  <c:y val="9.64140241370397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1ACA-4803-90AA-C48957474270}"/>
                </c:ext>
              </c:extLst>
            </c:dLbl>
            <c:dLbl>
              <c:idx val="3"/>
              <c:layout>
                <c:manualLayout>
                  <c:x val="-5.29100529100529E-2"/>
                  <c:y val="0.101440752719788"/>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1ACA-4803-90AA-C48957474270}"/>
                </c:ext>
              </c:extLst>
            </c:dLbl>
            <c:dLbl>
              <c:idx val="4"/>
              <c:layout>
                <c:manualLayout>
                  <c:x val="-9.7001763668430302E-2"/>
                  <c:y val="8.3798882681564199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1ACA-4803-90AA-C48957474270}"/>
                </c:ext>
              </c:extLst>
            </c:dLbl>
            <c:dLbl>
              <c:idx val="5"/>
              <c:layout>
                <c:manualLayout>
                  <c:x val="-0.101979700445557"/>
                  <c:y val="4.85151426051161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1ACA-4803-90AA-C48957474270}"/>
                </c:ext>
              </c:extLst>
            </c:dLbl>
            <c:dLbl>
              <c:idx val="6"/>
              <c:layout>
                <c:manualLayout>
                  <c:x val="-9.5338811825834202E-2"/>
                  <c:y val="1.3231402528668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D-1ACA-4803-90AA-C48957474270}"/>
                </c:ext>
              </c:extLst>
            </c:dLbl>
            <c:dLbl>
              <c:idx val="7"/>
              <c:layout>
                <c:manualLayout>
                  <c:x val="0.110229276895944"/>
                  <c:y val="3.0873272566892099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15426555484284801"/>
                      <c:h val="0.229460847240051"/>
                    </c:manualLayout>
                  </c15:layout>
                </c:ext>
                <c:ext xmlns:c16="http://schemas.microsoft.com/office/drawing/2014/chart" uri="{C3380CC4-5D6E-409C-BE32-E72D297353CC}">
                  <c16:uniqueId val="{0000000F-1ACA-4803-90AA-C48957474270}"/>
                </c:ext>
              </c:extLst>
            </c:dLbl>
            <c:dLbl>
              <c:idx val="8"/>
              <c:layout>
                <c:manualLayout>
                  <c:x val="-0.100955896635473"/>
                  <c:y val="-2.64628050573361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11-1ACA-4803-90AA-C48957474270}"/>
                </c:ext>
              </c:extLst>
            </c:dLbl>
            <c:dLbl>
              <c:idx val="9"/>
              <c:layout>
                <c:manualLayout>
                  <c:x val="-7.9365079365079402E-2"/>
                  <c:y val="-0.11026168773889999"/>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13-1ACA-4803-90AA-C48957474270}"/>
                </c:ext>
              </c:extLst>
            </c:dLbl>
            <c:dLbl>
              <c:idx val="10"/>
              <c:layout>
                <c:manualLayout>
                  <c:x val="-6.1728395061728399E-2"/>
                  <c:y val="-9.7030285210232298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15-1ACA-4803-90AA-C48957474270}"/>
                </c:ext>
              </c:extLst>
            </c:dLbl>
            <c:numFmt formatCode="0.0%" sourceLinked="0"/>
            <c:spPr>
              <a:noFill/>
              <a:ln>
                <a:noFill/>
              </a:ln>
              <a:effectLst/>
            </c:spPr>
            <c:txPr>
              <a:bodyPr rot="0" spcFirstLastPara="0" vertOverflow="ellipsis" vert="horz" wrap="square" lIns="38100" tIns="19050" rIns="38100" bIns="19050" anchor="ctr" anchorCtr="1"/>
              <a:lstStyle/>
              <a:p>
                <a:pPr>
                  <a:defRPr lang="zh-CN" sz="700" b="0" i="0" u="none" strike="noStrike" kern="1200" baseline="0">
                    <a:solidFill>
                      <a:schemeClr val="tx2"/>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'[2022年中国稀土贸易.xlsx]出口-按国家地区加和'!$H$2:$H$12</c:f>
              <c:strCache>
                <c:ptCount val="11"/>
                <c:pt idx="0">
                  <c:v>日本</c:v>
                </c:pt>
                <c:pt idx="1">
                  <c:v>美国</c:v>
                </c:pt>
                <c:pt idx="2">
                  <c:v>荷兰</c:v>
                </c:pt>
                <c:pt idx="3">
                  <c:v>韩国</c:v>
                </c:pt>
                <c:pt idx="4">
                  <c:v>德国</c:v>
                </c:pt>
                <c:pt idx="5">
                  <c:v>意大利</c:v>
                </c:pt>
                <c:pt idx="6">
                  <c:v>越南</c:v>
                </c:pt>
                <c:pt idx="7">
                  <c:v>中国台湾</c:v>
                </c:pt>
                <c:pt idx="8">
                  <c:v>印度</c:v>
                </c:pt>
                <c:pt idx="9">
                  <c:v>泰国</c:v>
                </c:pt>
                <c:pt idx="10">
                  <c:v>其他</c:v>
                </c:pt>
              </c:strCache>
            </c:strRef>
          </c:cat>
          <c:val>
            <c:numRef>
              <c:f>'[2022年中国稀土贸易.xlsx]出口-按国家地区加和'!$I$2:$I$12</c:f>
              <c:numCache>
                <c:formatCode>0.00_);[Red]\(0.00\)</c:formatCode>
                <c:ptCount val="11"/>
                <c:pt idx="0">
                  <c:v>1.6276037052000001</c:v>
                </c:pt>
                <c:pt idx="1">
                  <c:v>1.3788169364</c:v>
                </c:pt>
                <c:pt idx="2">
                  <c:v>0.52375093699999997</c:v>
                </c:pt>
                <c:pt idx="3">
                  <c:v>0.39142408519999999</c:v>
                </c:pt>
                <c:pt idx="4">
                  <c:v>0.38392848299999899</c:v>
                </c:pt>
                <c:pt idx="5">
                  <c:v>0.241734573199999</c:v>
                </c:pt>
                <c:pt idx="6">
                  <c:v>0.227915126</c:v>
                </c:pt>
                <c:pt idx="7">
                  <c:v>0.2111707646</c:v>
                </c:pt>
                <c:pt idx="8">
                  <c:v>0.18158443499999999</c:v>
                </c:pt>
                <c:pt idx="9">
                  <c:v>0.1398436814</c:v>
                </c:pt>
                <c:pt idx="10">
                  <c:v>1.1276841985999999</c:v>
                </c:pt>
              </c:numCache>
            </c:numRef>
          </c:val>
          <c:extLst>
            <c:ext xmlns:c16="http://schemas.microsoft.com/office/drawing/2014/chart" uri="{C3380CC4-5D6E-409C-BE32-E72D297353CC}">
              <c16:uniqueId val="{00000016-1ACA-4803-90AA-C48957474270}"/>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sz="7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5B7B-4AE5-9154-BAEDADA7143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5B7B-4AE5-9154-BAEDADA7143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5B7B-4AE5-9154-BAEDADA7143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5B7B-4AE5-9154-BAEDADA71437}"/>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5B7B-4AE5-9154-BAEDADA71437}"/>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5B7B-4AE5-9154-BAEDADA71437}"/>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5B7B-4AE5-9154-BAEDADA71437}"/>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5B7B-4AE5-9154-BAEDADA71437}"/>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5B7B-4AE5-9154-BAEDADA71437}"/>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3-5B7B-4AE5-9154-BAEDADA71437}"/>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5-5B7B-4AE5-9154-BAEDADA71437}"/>
              </c:ext>
            </c:extLst>
          </c:dPt>
          <c:dLbls>
            <c:dLbl>
              <c:idx val="0"/>
              <c:layout>
                <c:manualLayout>
                  <c:x val="8.3774250440917103E-2"/>
                  <c:y val="-7.4977947662452193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5B7B-4AE5-9154-BAEDADA71437}"/>
                </c:ext>
              </c:extLst>
            </c:dLbl>
            <c:dLbl>
              <c:idx val="1"/>
              <c:layout>
                <c:manualLayout>
                  <c:x val="8.7387032710527002E-2"/>
                  <c:y val="8.8209350191120306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5B7B-4AE5-9154-BAEDADA71437}"/>
                </c:ext>
              </c:extLst>
            </c:dLbl>
            <c:dLbl>
              <c:idx val="2"/>
              <c:layout>
                <c:manualLayout>
                  <c:x val="5.7319223985890601E-2"/>
                  <c:y val="9.7030285210232298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5B7B-4AE5-9154-BAEDADA71437}"/>
                </c:ext>
              </c:extLst>
            </c:dLbl>
            <c:dLbl>
              <c:idx val="3"/>
              <c:layout>
                <c:manualLayout>
                  <c:x val="4.85008818342152E-2"/>
                  <c:y val="9.6009405008889007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5B7B-4AE5-9154-BAEDADA71437}"/>
                </c:ext>
              </c:extLst>
            </c:dLbl>
            <c:dLbl>
              <c:idx val="4"/>
              <c:layout>
                <c:manualLayout>
                  <c:x val="-7.4955908289241605E-2"/>
                  <c:y val="0.101440752719788"/>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5B7B-4AE5-9154-BAEDADA71437}"/>
                </c:ext>
              </c:extLst>
            </c:dLbl>
            <c:dLbl>
              <c:idx val="5"/>
              <c:layout>
                <c:manualLayout>
                  <c:x val="-8.8183421516754804E-2"/>
                  <c:y val="7.9388415172008203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5B7B-4AE5-9154-BAEDADA71437}"/>
                </c:ext>
              </c:extLst>
            </c:dLbl>
            <c:dLbl>
              <c:idx val="6"/>
              <c:layout>
                <c:manualLayout>
                  <c:x val="-9.2827871651274499E-2"/>
                  <c:y val="4.85151426051161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D-5B7B-4AE5-9154-BAEDADA71437}"/>
                </c:ext>
              </c:extLst>
            </c:dLbl>
            <c:dLbl>
              <c:idx val="7"/>
              <c:layout>
                <c:manualLayout>
                  <c:x val="-9.3324328469584203E-2"/>
                  <c:y val="-4.4104675095560097E-3"/>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F-5B7B-4AE5-9154-BAEDADA71437}"/>
                </c:ext>
              </c:extLst>
            </c:dLbl>
            <c:dLbl>
              <c:idx val="8"/>
              <c:layout>
                <c:manualLayout>
                  <c:x val="0.116899493532926"/>
                  <c:y val="4.4104675095560097E-3"/>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11-5B7B-4AE5-9154-BAEDADA71437}"/>
                </c:ext>
              </c:extLst>
            </c:dLbl>
            <c:dLbl>
              <c:idx val="9"/>
              <c:layout>
                <c:manualLayout>
                  <c:x val="-3.1679931652250401E-2"/>
                  <c:y val="-0.19245976550896499"/>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6908274534958299"/>
                      <c:h val="0.16939364773821"/>
                    </c:manualLayout>
                  </c15:layout>
                </c:ext>
                <c:ext xmlns:c16="http://schemas.microsoft.com/office/drawing/2014/chart" uri="{C3380CC4-5D6E-409C-BE32-E72D297353CC}">
                  <c16:uniqueId val="{00000013-5B7B-4AE5-9154-BAEDADA71437}"/>
                </c:ext>
              </c:extLst>
            </c:dLbl>
            <c:dLbl>
              <c:idx val="10"/>
              <c:layout>
                <c:manualLayout>
                  <c:x val="-5.7319223985890601E-2"/>
                  <c:y val="-9.7030285210232298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15-5B7B-4AE5-9154-BAEDADA71437}"/>
                </c:ext>
              </c:extLst>
            </c:dLbl>
            <c:numFmt formatCode="0.0%" sourceLinked="0"/>
            <c:spPr>
              <a:noFill/>
              <a:ln>
                <a:noFill/>
              </a:ln>
              <a:effectLst/>
            </c:spPr>
            <c:txPr>
              <a:bodyPr rot="0" spcFirstLastPara="0" vertOverflow="ellipsis" vert="horz" wrap="square" lIns="38100" tIns="19050" rIns="38100" bIns="19050" anchor="ctr" anchorCtr="1"/>
              <a:lstStyle/>
              <a:p>
                <a:pPr>
                  <a:defRPr lang="zh-CN" sz="700" b="0" i="0" u="none" strike="noStrike" kern="1200" baseline="0">
                    <a:solidFill>
                      <a:schemeClr val="tx2"/>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'[2022年中国稀土贸易.xlsx]出口-按国家地区加和'!$K$2:$K$12</c:f>
              <c:strCache>
                <c:ptCount val="11"/>
                <c:pt idx="0">
                  <c:v>日本</c:v>
                </c:pt>
                <c:pt idx="1">
                  <c:v>德国</c:v>
                </c:pt>
                <c:pt idx="2">
                  <c:v>韩国</c:v>
                </c:pt>
                <c:pt idx="3">
                  <c:v>美国</c:v>
                </c:pt>
                <c:pt idx="4">
                  <c:v>越南</c:v>
                </c:pt>
                <c:pt idx="5">
                  <c:v>泰国</c:v>
                </c:pt>
                <c:pt idx="6">
                  <c:v>意大利</c:v>
                </c:pt>
                <c:pt idx="7">
                  <c:v>波兰</c:v>
                </c:pt>
                <c:pt idx="8">
                  <c:v>菲律宾</c:v>
                </c:pt>
                <c:pt idx="9">
                  <c:v>中国台湾</c:v>
                </c:pt>
                <c:pt idx="10">
                  <c:v>其他</c:v>
                </c:pt>
              </c:strCache>
            </c:strRef>
          </c:cat>
          <c:val>
            <c:numRef>
              <c:f>'[2022年中国稀土贸易.xlsx]出口-按国家地区加和'!$L$2:$L$12</c:f>
              <c:numCache>
                <c:formatCode>0.00_);[Red]\(0.00\)</c:formatCode>
                <c:ptCount val="11"/>
                <c:pt idx="0">
                  <c:v>12.554737340000001</c:v>
                </c:pt>
                <c:pt idx="1">
                  <c:v>7.3119392200000002</c:v>
                </c:pt>
                <c:pt idx="2">
                  <c:v>5.6435536199999996</c:v>
                </c:pt>
                <c:pt idx="3">
                  <c:v>5.6067440900000003</c:v>
                </c:pt>
                <c:pt idx="4">
                  <c:v>4.96692511</c:v>
                </c:pt>
                <c:pt idx="5">
                  <c:v>2.7098236899999999</c:v>
                </c:pt>
                <c:pt idx="6">
                  <c:v>1.8632353699999999</c:v>
                </c:pt>
                <c:pt idx="7">
                  <c:v>1.61964558</c:v>
                </c:pt>
                <c:pt idx="8">
                  <c:v>1.37671447</c:v>
                </c:pt>
                <c:pt idx="9">
                  <c:v>1.3187207400000001</c:v>
                </c:pt>
                <c:pt idx="10">
                  <c:v>11.741338300000001</c:v>
                </c:pt>
              </c:numCache>
            </c:numRef>
          </c:val>
          <c:extLst>
            <c:ext xmlns:c16="http://schemas.microsoft.com/office/drawing/2014/chart" uri="{C3380CC4-5D6E-409C-BE32-E72D297353CC}">
              <c16:uniqueId val="{00000016-5B7B-4AE5-9154-BAEDADA71437}"/>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sz="7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4F2-424B-B50D-74004640A6D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44F2-424B-B50D-74004640A6D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44F2-424B-B50D-74004640A6D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44F2-424B-B50D-74004640A6D0}"/>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44F2-424B-B50D-74004640A6D0}"/>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44F2-424B-B50D-74004640A6D0}"/>
              </c:ext>
            </c:extLst>
          </c:dPt>
          <c:dLbls>
            <c:dLbl>
              <c:idx val="0"/>
              <c:layout>
                <c:manualLayout>
                  <c:x val="1.7636684303351E-2"/>
                  <c:y val="0.3087327256689210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31975625400898"/>
                      <c:h val="0.16944801026957601"/>
                    </c:manualLayout>
                  </c15:layout>
                </c:ext>
                <c:ext xmlns:c16="http://schemas.microsoft.com/office/drawing/2014/chart" uri="{C3380CC4-5D6E-409C-BE32-E72D297353CC}">
                  <c16:uniqueId val="{00000001-44F2-424B-B50D-74004640A6D0}"/>
                </c:ext>
              </c:extLst>
            </c:dLbl>
            <c:dLbl>
              <c:idx val="1"/>
              <c:layout>
                <c:manualLayout>
                  <c:x val="-6.1728395061728399E-2"/>
                  <c:y val="0.149955895324904"/>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7774214239897399"/>
                      <c:h val="0.189024390243902"/>
                    </c:manualLayout>
                  </c15:layout>
                </c:ext>
                <c:ext xmlns:c16="http://schemas.microsoft.com/office/drawing/2014/chart" uri="{C3380CC4-5D6E-409C-BE32-E72D297353CC}">
                  <c16:uniqueId val="{00000003-44F2-424B-B50D-74004640A6D0}"/>
                </c:ext>
              </c:extLst>
            </c:dLbl>
            <c:dLbl>
              <c:idx val="2"/>
              <c:layout>
                <c:manualLayout>
                  <c:x val="-9.4382434070499094E-2"/>
                  <c:y val="-6.6157012643340202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30246913580246898"/>
                      <c:h val="0.16936195236695101"/>
                    </c:manualLayout>
                  </c15:layout>
                </c:ext>
                <c:ext xmlns:c16="http://schemas.microsoft.com/office/drawing/2014/chart" uri="{C3380CC4-5D6E-409C-BE32-E72D297353CC}">
                  <c16:uniqueId val="{00000005-44F2-424B-B50D-74004640A6D0}"/>
                </c:ext>
              </c:extLst>
            </c:dLbl>
            <c:dLbl>
              <c:idx val="3"/>
              <c:layout>
                <c:manualLayout>
                  <c:x val="-7.9365079365079402E-2"/>
                  <c:y val="-7.1592656811928904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6484420928865399"/>
                      <c:h val="0.16936195236695101"/>
                    </c:manualLayout>
                  </c15:layout>
                </c:ext>
                <c:ext xmlns:c16="http://schemas.microsoft.com/office/drawing/2014/chart" uri="{C3380CC4-5D6E-409C-BE32-E72D297353CC}">
                  <c16:uniqueId val="{00000007-44F2-424B-B50D-74004640A6D0}"/>
                </c:ext>
              </c:extLst>
            </c:dLbl>
            <c:dLbl>
              <c:idx val="4"/>
              <c:layout>
                <c:manualLayout>
                  <c:x val="4.4091710758377397E-3"/>
                  <c:y val="0.11908262275801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32392559332905702"/>
                      <c:h val="0.16944801026957601"/>
                    </c:manualLayout>
                  </c15:layout>
                </c:ext>
                <c:ext xmlns:c16="http://schemas.microsoft.com/office/drawing/2014/chart" uri="{C3380CC4-5D6E-409C-BE32-E72D297353CC}">
                  <c16:uniqueId val="{00000009-44F2-424B-B50D-74004640A6D0}"/>
                </c:ext>
              </c:extLst>
            </c:dLbl>
            <c:dLbl>
              <c:idx val="5"/>
              <c:layout>
                <c:manualLayout>
                  <c:x val="0.13227513227513199"/>
                  <c:y val="-7.1307163717470895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3368606701940001"/>
                      <c:h val="0.16936195236695101"/>
                    </c:manualLayout>
                  </c15:layout>
                </c:ext>
                <c:ext xmlns:c16="http://schemas.microsoft.com/office/drawing/2014/chart" uri="{C3380CC4-5D6E-409C-BE32-E72D297353CC}">
                  <c16:uniqueId val="{0000000B-44F2-424B-B50D-74004640A6D0}"/>
                </c:ext>
              </c:extLst>
            </c:dLbl>
            <c:numFmt formatCode="0.0%" sourceLinked="0"/>
            <c:spPr>
              <a:noFill/>
              <a:ln>
                <a:noFill/>
              </a:ln>
              <a:effectLst/>
            </c:spPr>
            <c:txPr>
              <a:bodyPr rot="0" spcFirstLastPara="0" vertOverflow="ellipsis" vert="horz" wrap="square" lIns="38100" tIns="19050" rIns="38100" bIns="19050" anchor="ctr" anchorCtr="1"/>
              <a:lstStyle/>
              <a:p>
                <a:pPr>
                  <a:defRPr lang="zh-CN" sz="700" b="0" i="0" u="none" strike="noStrike" kern="1200" baseline="0">
                    <a:solidFill>
                      <a:schemeClr val="tx2"/>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'[2022年中国稀土贸易.xlsx]进口-按产品类型加和'!$G$2:$G$7</c:f>
              <c:strCache>
                <c:ptCount val="6"/>
                <c:pt idx="0">
                  <c:v>稀土金属矿</c:v>
                </c:pt>
                <c:pt idx="1">
                  <c:v>稀土化合物</c:v>
                </c:pt>
                <c:pt idx="2">
                  <c:v>稀土氧化物</c:v>
                </c:pt>
                <c:pt idx="3">
                  <c:v>稀土永磁</c:v>
                </c:pt>
                <c:pt idx="4">
                  <c:v>其他稀土合金</c:v>
                </c:pt>
                <c:pt idx="5">
                  <c:v>稀土金属</c:v>
                </c:pt>
              </c:strCache>
            </c:strRef>
          </c:cat>
          <c:val>
            <c:numRef>
              <c:f>'[2022年中国稀土贸易.xlsx]进口-按产品类型加和'!$H$2:$H$7</c:f>
              <c:numCache>
                <c:formatCode>General</c:formatCode>
                <c:ptCount val="6"/>
                <c:pt idx="0">
                  <c:v>38375.5249999999</c:v>
                </c:pt>
                <c:pt idx="1">
                  <c:v>17745.17884</c:v>
                </c:pt>
                <c:pt idx="2">
                  <c:v>14940.041999999999</c:v>
                </c:pt>
                <c:pt idx="3">
                  <c:v>838.83589999999901</c:v>
                </c:pt>
                <c:pt idx="4">
                  <c:v>28.703099999999999</c:v>
                </c:pt>
                <c:pt idx="5">
                  <c:v>24.723002000000001</c:v>
                </c:pt>
              </c:numCache>
            </c:numRef>
          </c:val>
          <c:extLst>
            <c:ext xmlns:c16="http://schemas.microsoft.com/office/drawing/2014/chart" uri="{C3380CC4-5D6E-409C-BE32-E72D297353CC}">
              <c16:uniqueId val="{0000000C-44F2-424B-B50D-74004640A6D0}"/>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sz="7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FC08-4B98-ABA8-8C29D0C73D0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FC08-4B98-ABA8-8C29D0C73D0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FC08-4B98-ABA8-8C29D0C73D0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FC08-4B98-ABA8-8C29D0C73D03}"/>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FC08-4B98-ABA8-8C29D0C73D03}"/>
              </c:ext>
            </c:extLst>
          </c:dPt>
          <c:dLbls>
            <c:dLbl>
              <c:idx val="0"/>
              <c:layout>
                <c:manualLayout>
                  <c:x val="0.11919029111669301"/>
                  <c:y val="-5.29256101146722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FC08-4B98-ABA8-8C29D0C73D03}"/>
                </c:ext>
              </c:extLst>
            </c:dLbl>
            <c:dLbl>
              <c:idx val="1"/>
              <c:layout>
                <c:manualLayout>
                  <c:x val="0.22486772486772499"/>
                  <c:y val="6.7068136487871396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5016035920461799"/>
                      <c:h val="0.16944801026957601"/>
                    </c:manualLayout>
                  </c15:layout>
                </c:ext>
                <c:ext xmlns:c16="http://schemas.microsoft.com/office/drawing/2014/chart" uri="{C3380CC4-5D6E-409C-BE32-E72D297353CC}">
                  <c16:uniqueId val="{00000003-FC08-4B98-ABA8-8C29D0C73D03}"/>
                </c:ext>
              </c:extLst>
            </c:dLbl>
            <c:dLbl>
              <c:idx val="2"/>
              <c:layout>
                <c:manualLayout>
                  <c:x val="-7.68650112844739E-2"/>
                  <c:y val="-0.14554542781534799"/>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FC08-4B98-ABA8-8C29D0C73D03}"/>
                </c:ext>
              </c:extLst>
            </c:dLbl>
            <c:dLbl>
              <c:idx val="3"/>
              <c:layout>
                <c:manualLayout>
                  <c:x val="-7.0546737213403904E-2"/>
                  <c:y val="-7.9388415172008203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3309817754262199"/>
                      <c:h val="0.16936195236695101"/>
                    </c:manualLayout>
                  </c15:layout>
                </c:ext>
                <c:ext xmlns:c16="http://schemas.microsoft.com/office/drawing/2014/chart" uri="{C3380CC4-5D6E-409C-BE32-E72D297353CC}">
                  <c16:uniqueId val="{00000007-FC08-4B98-ABA8-8C29D0C73D03}"/>
                </c:ext>
              </c:extLst>
            </c:dLbl>
            <c:dLbl>
              <c:idx val="4"/>
              <c:layout>
                <c:manualLayout>
                  <c:x val="0.15432098765432101"/>
                  <c:y val="-8.8250983377766407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37066431510876002"/>
                      <c:h val="0.13554836812702101"/>
                    </c:manualLayout>
                  </c15:layout>
                </c:ext>
                <c:ext xmlns:c16="http://schemas.microsoft.com/office/drawing/2014/chart" uri="{C3380CC4-5D6E-409C-BE32-E72D297353CC}">
                  <c16:uniqueId val="{00000009-FC08-4B98-ABA8-8C29D0C73D03}"/>
                </c:ext>
              </c:extLst>
            </c:dLbl>
            <c:numFmt formatCode="0.0%" sourceLinked="0"/>
            <c:spPr>
              <a:noFill/>
              <a:ln>
                <a:noFill/>
              </a:ln>
              <a:effectLst/>
            </c:spPr>
            <c:txPr>
              <a:bodyPr rot="0" spcFirstLastPara="0" vertOverflow="ellipsis" vert="horz" wrap="square" lIns="38100" tIns="19050" rIns="38100" bIns="19050" anchor="ctr" anchorCtr="1"/>
              <a:lstStyle/>
              <a:p>
                <a:pPr>
                  <a:defRPr lang="zh-CN" sz="700" b="0" i="0" u="none" strike="noStrike" kern="1200" baseline="0">
                    <a:solidFill>
                      <a:schemeClr val="tx2"/>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'[2022年中国稀土贸易.xlsx]出口-按产品类型加和'!$G$2:$G$6</c:f>
              <c:strCache>
                <c:ptCount val="5"/>
                <c:pt idx="0">
                  <c:v>稀土氧化物</c:v>
                </c:pt>
                <c:pt idx="1">
                  <c:v>稀土永磁</c:v>
                </c:pt>
                <c:pt idx="2">
                  <c:v>稀土化合物</c:v>
                </c:pt>
                <c:pt idx="3">
                  <c:v>稀土金属</c:v>
                </c:pt>
                <c:pt idx="4">
                  <c:v>其他稀土合金</c:v>
                </c:pt>
              </c:strCache>
            </c:strRef>
          </c:cat>
          <c:val>
            <c:numRef>
              <c:f>'[2022年中国稀土贸易.xlsx]出口-按产品类型加和'!$H$2:$H$6</c:f>
              <c:numCache>
                <c:formatCode>General</c:formatCode>
                <c:ptCount val="5"/>
                <c:pt idx="0">
                  <c:v>21752.16</c:v>
                </c:pt>
                <c:pt idx="1">
                  <c:v>21505.816149999999</c:v>
                </c:pt>
                <c:pt idx="2">
                  <c:v>10610.223844</c:v>
                </c:pt>
                <c:pt idx="3">
                  <c:v>10181.077712</c:v>
                </c:pt>
                <c:pt idx="4">
                  <c:v>305.29154999999997</c:v>
                </c:pt>
              </c:numCache>
            </c:numRef>
          </c:val>
          <c:extLst>
            <c:ext xmlns:c16="http://schemas.microsoft.com/office/drawing/2014/chart" uri="{C3380CC4-5D6E-409C-BE32-E72D297353CC}">
              <c16:uniqueId val="{0000000A-FC08-4B98-ABA8-8C29D0C73D03}"/>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sz="7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24759405074366"/>
          <c:y val="5.0925925925925923E-2"/>
          <c:w val="0.86608573928258969"/>
          <c:h val="0.80866506270049576"/>
        </c:manualLayout>
      </c:layout>
      <c:areaChart>
        <c:grouping val="stacked"/>
        <c:varyColors val="0"/>
        <c:ser>
          <c:idx val="0"/>
          <c:order val="0"/>
          <c:tx>
            <c:strRef>
              <c:f>稀土!$A$2</c:f>
              <c:strCache>
                <c:ptCount val="1"/>
                <c:pt idx="0">
                  <c:v>中国</c:v>
                </c:pt>
              </c:strCache>
            </c:strRef>
          </c:tx>
          <c:spPr>
            <a:solidFill>
              <a:schemeClr val="accent1"/>
            </a:solidFill>
            <a:ln>
              <a:noFill/>
            </a:ln>
            <a:effectLst/>
          </c:spPr>
          <c:cat>
            <c:numRef>
              <c:f>稀土!$B$1:$Y$1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稀土!$B$2:$Y$2</c:f>
              <c:numCache>
                <c:formatCode>General</c:formatCode>
                <c:ptCount val="24"/>
                <c:pt idx="0">
                  <c:v>19270</c:v>
                </c:pt>
                <c:pt idx="1">
                  <c:v>22600</c:v>
                </c:pt>
                <c:pt idx="2">
                  <c:v>22000</c:v>
                </c:pt>
                <c:pt idx="3">
                  <c:v>29500</c:v>
                </c:pt>
                <c:pt idx="4">
                  <c:v>33411</c:v>
                </c:pt>
                <c:pt idx="5">
                  <c:v>51900</c:v>
                </c:pt>
                <c:pt idx="6">
                  <c:v>62793</c:v>
                </c:pt>
                <c:pt idx="7">
                  <c:v>72550</c:v>
                </c:pt>
                <c:pt idx="8">
                  <c:v>67680</c:v>
                </c:pt>
                <c:pt idx="9">
                  <c:v>73000</c:v>
                </c:pt>
                <c:pt idx="10">
                  <c:v>87025</c:v>
                </c:pt>
                <c:pt idx="11">
                  <c:v>83110</c:v>
                </c:pt>
                <c:pt idx="12">
                  <c:v>64797</c:v>
                </c:pt>
                <c:pt idx="13">
                  <c:v>85144</c:v>
                </c:pt>
                <c:pt idx="14">
                  <c:v>85000</c:v>
                </c:pt>
                <c:pt idx="15">
                  <c:v>98000</c:v>
                </c:pt>
                <c:pt idx="16">
                  <c:v>99000</c:v>
                </c:pt>
                <c:pt idx="17">
                  <c:v>100000</c:v>
                </c:pt>
                <c:pt idx="18">
                  <c:v>108500</c:v>
                </c:pt>
                <c:pt idx="19">
                  <c:v>110500</c:v>
                </c:pt>
                <c:pt idx="20">
                  <c:v>125406</c:v>
                </c:pt>
                <c:pt idx="21">
                  <c:v>157000</c:v>
                </c:pt>
                <c:pt idx="22">
                  <c:v>185000</c:v>
                </c:pt>
                <c:pt idx="23">
                  <c:v>225000</c:v>
                </c:pt>
              </c:numCache>
            </c:numRef>
          </c:val>
          <c:extLst>
            <c:ext xmlns:c16="http://schemas.microsoft.com/office/drawing/2014/chart" uri="{C3380CC4-5D6E-409C-BE32-E72D297353CC}">
              <c16:uniqueId val="{00000000-61F9-46DD-BC56-48B88A5B9AC0}"/>
            </c:ext>
          </c:extLst>
        </c:ser>
        <c:ser>
          <c:idx val="1"/>
          <c:order val="1"/>
          <c:tx>
            <c:strRef>
              <c:f>稀土!$A$3</c:f>
              <c:strCache>
                <c:ptCount val="1"/>
                <c:pt idx="0">
                  <c:v>日本</c:v>
                </c:pt>
              </c:strCache>
            </c:strRef>
          </c:tx>
          <c:spPr>
            <a:solidFill>
              <a:schemeClr val="accent2"/>
            </a:solidFill>
            <a:ln>
              <a:noFill/>
            </a:ln>
            <a:effectLst/>
          </c:spPr>
          <c:cat>
            <c:numRef>
              <c:f>稀土!$B$1:$Y$1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稀土!$B$3:$Y$3</c:f>
              <c:numCache>
                <c:formatCode>General</c:formatCode>
                <c:ptCount val="24"/>
                <c:pt idx="0">
                  <c:v>13690</c:v>
                </c:pt>
                <c:pt idx="1">
                  <c:v>10254</c:v>
                </c:pt>
                <c:pt idx="2">
                  <c:v>17602</c:v>
                </c:pt>
                <c:pt idx="3">
                  <c:v>18672</c:v>
                </c:pt>
                <c:pt idx="4">
                  <c:v>19451</c:v>
                </c:pt>
                <c:pt idx="5">
                  <c:v>19984</c:v>
                </c:pt>
                <c:pt idx="6">
                  <c:v>21179</c:v>
                </c:pt>
                <c:pt idx="7">
                  <c:v>27700</c:v>
                </c:pt>
                <c:pt idx="8">
                  <c:v>32064</c:v>
                </c:pt>
                <c:pt idx="9" formatCode="0_);[Red]\(0\)">
                  <c:v>29982</c:v>
                </c:pt>
                <c:pt idx="10" formatCode="0_);[Red]\(0\)">
                  <c:v>26665</c:v>
                </c:pt>
                <c:pt idx="11" formatCode="0_);[Red]\(0\)">
                  <c:v>21080</c:v>
                </c:pt>
                <c:pt idx="12" formatCode="0_);[Red]\(0\)">
                  <c:v>14470</c:v>
                </c:pt>
                <c:pt idx="13" formatCode="0_);[Red]\(0\)">
                  <c:v>13197</c:v>
                </c:pt>
                <c:pt idx="14" formatCode="0_);[Red]\(0\)">
                  <c:v>14255</c:v>
                </c:pt>
                <c:pt idx="15" formatCode="0_);[Red]\(0\)">
                  <c:v>15412</c:v>
                </c:pt>
                <c:pt idx="16" formatCode="0_);[Red]\(0\)">
                  <c:v>16806</c:v>
                </c:pt>
                <c:pt idx="17" formatCode="0_);[Red]\(0\)">
                  <c:v>18112</c:v>
                </c:pt>
                <c:pt idx="18" formatCode="0_);[Red]\(0\)">
                  <c:v>18550</c:v>
                </c:pt>
                <c:pt idx="19" formatCode="0_);[Red]\(0\)">
                  <c:v>19105</c:v>
                </c:pt>
                <c:pt idx="20">
                  <c:v>17401</c:v>
                </c:pt>
                <c:pt idx="21">
                  <c:v>19000</c:v>
                </c:pt>
                <c:pt idx="22">
                  <c:v>21000</c:v>
                </c:pt>
                <c:pt idx="23">
                  <c:v>26000</c:v>
                </c:pt>
              </c:numCache>
            </c:numRef>
          </c:val>
          <c:extLst>
            <c:ext xmlns:c16="http://schemas.microsoft.com/office/drawing/2014/chart" uri="{C3380CC4-5D6E-409C-BE32-E72D297353CC}">
              <c16:uniqueId val="{00000001-61F9-46DD-BC56-48B88A5B9AC0}"/>
            </c:ext>
          </c:extLst>
        </c:ser>
        <c:ser>
          <c:idx val="2"/>
          <c:order val="2"/>
          <c:tx>
            <c:strRef>
              <c:f>稀土!$A$4</c:f>
              <c:strCache>
                <c:ptCount val="1"/>
                <c:pt idx="0">
                  <c:v>美国</c:v>
                </c:pt>
              </c:strCache>
            </c:strRef>
          </c:tx>
          <c:spPr>
            <a:solidFill>
              <a:schemeClr val="accent3"/>
            </a:solidFill>
            <a:ln>
              <a:noFill/>
            </a:ln>
            <a:effectLst/>
          </c:spPr>
          <c:cat>
            <c:numRef>
              <c:f>稀土!$B$1:$Y$1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稀土!$B$4:$Y$4</c:f>
              <c:numCache>
                <c:formatCode>General</c:formatCode>
                <c:ptCount val="24"/>
                <c:pt idx="0">
                  <c:v>17900</c:v>
                </c:pt>
                <c:pt idx="1">
                  <c:v>15100</c:v>
                </c:pt>
                <c:pt idx="2">
                  <c:v>11000</c:v>
                </c:pt>
                <c:pt idx="3">
                  <c:v>9340</c:v>
                </c:pt>
                <c:pt idx="4">
                  <c:v>5480</c:v>
                </c:pt>
                <c:pt idx="5">
                  <c:v>6030</c:v>
                </c:pt>
                <c:pt idx="6">
                  <c:v>12000</c:v>
                </c:pt>
                <c:pt idx="7">
                  <c:v>10000</c:v>
                </c:pt>
                <c:pt idx="8">
                  <c:v>10500</c:v>
                </c:pt>
                <c:pt idx="9" formatCode="0_);[Red]\(0\)">
                  <c:v>13036</c:v>
                </c:pt>
                <c:pt idx="10" formatCode="0_);[Red]\(0\)">
                  <c:v>13000</c:v>
                </c:pt>
                <c:pt idx="11" formatCode="0_);[Red]\(0\)">
                  <c:v>7790</c:v>
                </c:pt>
                <c:pt idx="12" formatCode="0_);[Red]\(0\)">
                  <c:v>5770</c:v>
                </c:pt>
                <c:pt idx="13" formatCode="0_);[Red]\(0\)">
                  <c:v>10500</c:v>
                </c:pt>
                <c:pt idx="14" formatCode="0_);[Red]\(0\)">
                  <c:v>12200</c:v>
                </c:pt>
                <c:pt idx="15" formatCode="0_);[Red]\(0\)">
                  <c:v>9550</c:v>
                </c:pt>
                <c:pt idx="16" formatCode="0_);[Red]\(0\)">
                  <c:v>10500</c:v>
                </c:pt>
                <c:pt idx="17" formatCode="0_);[Red]\(0\)">
                  <c:v>9060</c:v>
                </c:pt>
                <c:pt idx="18" formatCode="0_);[Red]\(0\)">
                  <c:v>9600</c:v>
                </c:pt>
                <c:pt idx="19" formatCode="0_);[Red]\(0\)">
                  <c:v>11200</c:v>
                </c:pt>
                <c:pt idx="20">
                  <c:v>5400</c:v>
                </c:pt>
                <c:pt idx="21">
                  <c:v>6060</c:v>
                </c:pt>
                <c:pt idx="22">
                  <c:v>9300</c:v>
                </c:pt>
                <c:pt idx="23">
                  <c:v>9800</c:v>
                </c:pt>
              </c:numCache>
            </c:numRef>
          </c:val>
          <c:extLst>
            <c:ext xmlns:c16="http://schemas.microsoft.com/office/drawing/2014/chart" uri="{C3380CC4-5D6E-409C-BE32-E72D297353CC}">
              <c16:uniqueId val="{00000002-61F9-46DD-BC56-48B88A5B9AC0}"/>
            </c:ext>
          </c:extLst>
        </c:ser>
        <c:ser>
          <c:idx val="3"/>
          <c:order val="3"/>
          <c:tx>
            <c:strRef>
              <c:f>稀土!$A$5</c:f>
              <c:strCache>
                <c:ptCount val="1"/>
                <c:pt idx="0">
                  <c:v>欧洲</c:v>
                </c:pt>
              </c:strCache>
            </c:strRef>
          </c:tx>
          <c:spPr>
            <a:solidFill>
              <a:schemeClr val="accent4"/>
            </a:solidFill>
            <a:ln>
              <a:noFill/>
            </a:ln>
            <a:effectLst/>
          </c:spPr>
          <c:cat>
            <c:numRef>
              <c:f>稀土!$B$1:$Y$1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稀土!$B$5:$Y$5</c:f>
              <c:numCache>
                <c:formatCode>General</c:formatCode>
                <c:ptCount val="24"/>
                <c:pt idx="0">
                  <c:v>11050</c:v>
                </c:pt>
                <c:pt idx="1">
                  <c:v>12500</c:v>
                </c:pt>
                <c:pt idx="2">
                  <c:v>10000</c:v>
                </c:pt>
                <c:pt idx="3">
                  <c:v>11550</c:v>
                </c:pt>
                <c:pt idx="4">
                  <c:v>12000</c:v>
                </c:pt>
                <c:pt idx="5">
                  <c:v>12000</c:v>
                </c:pt>
                <c:pt idx="6">
                  <c:v>9750</c:v>
                </c:pt>
                <c:pt idx="7">
                  <c:v>11000</c:v>
                </c:pt>
                <c:pt idx="8">
                  <c:v>10000</c:v>
                </c:pt>
                <c:pt idx="9" formatCode="0_);[Red]\(0\)">
                  <c:v>11732</c:v>
                </c:pt>
                <c:pt idx="10" formatCode="0_);[Red]\(0\)">
                  <c:v>10000</c:v>
                </c:pt>
                <c:pt idx="11" formatCode="0_);[Red]\(0\)">
                  <c:v>5000</c:v>
                </c:pt>
                <c:pt idx="12" formatCode="0_);[Red]\(0\)">
                  <c:v>5200</c:v>
                </c:pt>
                <c:pt idx="13" formatCode="0_);[Red]\(0\)">
                  <c:v>4200</c:v>
                </c:pt>
                <c:pt idx="14" formatCode="0_);[Red]\(0\)">
                  <c:v>4400</c:v>
                </c:pt>
                <c:pt idx="15" formatCode="0_);[Red]\(0\)">
                  <c:v>5100</c:v>
                </c:pt>
                <c:pt idx="16" formatCode="0_);[Red]\(0\)">
                  <c:v>5000</c:v>
                </c:pt>
                <c:pt idx="17" formatCode="0_);[Red]\(0\)">
                  <c:v>5600</c:v>
                </c:pt>
                <c:pt idx="18" formatCode="0_);[Red]\(0\)">
                  <c:v>5700</c:v>
                </c:pt>
                <c:pt idx="19" formatCode="0_);[Red]\(0\)">
                  <c:v>5900</c:v>
                </c:pt>
                <c:pt idx="20">
                  <c:v>5000</c:v>
                </c:pt>
                <c:pt idx="21">
                  <c:v>6000</c:v>
                </c:pt>
                <c:pt idx="22">
                  <c:v>6500</c:v>
                </c:pt>
                <c:pt idx="23">
                  <c:v>7200</c:v>
                </c:pt>
              </c:numCache>
            </c:numRef>
          </c:val>
          <c:extLst>
            <c:ext xmlns:c16="http://schemas.microsoft.com/office/drawing/2014/chart" uri="{C3380CC4-5D6E-409C-BE32-E72D297353CC}">
              <c16:uniqueId val="{00000003-61F9-46DD-BC56-48B88A5B9AC0}"/>
            </c:ext>
          </c:extLst>
        </c:ser>
        <c:ser>
          <c:idx val="4"/>
          <c:order val="4"/>
          <c:tx>
            <c:strRef>
              <c:f>稀土!$A$6</c:f>
              <c:strCache>
                <c:ptCount val="1"/>
                <c:pt idx="0">
                  <c:v>其他</c:v>
                </c:pt>
              </c:strCache>
            </c:strRef>
          </c:tx>
          <c:spPr>
            <a:solidFill>
              <a:schemeClr val="accent5"/>
            </a:solidFill>
            <a:ln>
              <a:noFill/>
            </a:ln>
            <a:effectLst/>
          </c:spPr>
          <c:cat>
            <c:numRef>
              <c:f>稀土!$B$1:$Y$1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稀土!$B$6:$Y$6</c:f>
              <c:numCache>
                <c:formatCode>General</c:formatCode>
                <c:ptCount val="24"/>
                <c:pt idx="0">
                  <c:v>17090</c:v>
                </c:pt>
                <c:pt idx="1">
                  <c:v>20646</c:v>
                </c:pt>
                <c:pt idx="2">
                  <c:v>22398</c:v>
                </c:pt>
                <c:pt idx="3">
                  <c:v>14938</c:v>
                </c:pt>
                <c:pt idx="4">
                  <c:v>25658</c:v>
                </c:pt>
                <c:pt idx="5">
                  <c:v>11086</c:v>
                </c:pt>
                <c:pt idx="6">
                  <c:v>7071</c:v>
                </c:pt>
                <c:pt idx="7">
                  <c:v>8350</c:v>
                </c:pt>
                <c:pt idx="8">
                  <c:v>8806</c:v>
                </c:pt>
                <c:pt idx="9" formatCode="0_);[Red]\(0\)">
                  <c:v>2607</c:v>
                </c:pt>
                <c:pt idx="10" formatCode="0_);[Red]\(0\)">
                  <c:v>2000</c:v>
                </c:pt>
                <c:pt idx="11" formatCode="0_);[Red]\(0\)">
                  <c:v>1000</c:v>
                </c:pt>
                <c:pt idx="12" formatCode="0_);[Red]\(0\)">
                  <c:v>3000</c:v>
                </c:pt>
                <c:pt idx="13" formatCode="0_);[Red]\(0\)">
                  <c:v>3500</c:v>
                </c:pt>
                <c:pt idx="14" formatCode="0_);[Red]\(0\)">
                  <c:v>3800</c:v>
                </c:pt>
                <c:pt idx="15" formatCode="0_);[Red]\(0\)">
                  <c:v>4000</c:v>
                </c:pt>
                <c:pt idx="16" formatCode="0_);[Red]\(0\)">
                  <c:v>4200</c:v>
                </c:pt>
                <c:pt idx="17" formatCode="0_);[Red]\(0\)">
                  <c:v>4400</c:v>
                </c:pt>
                <c:pt idx="18" formatCode="0_);[Red]\(0\)">
                  <c:v>4300</c:v>
                </c:pt>
                <c:pt idx="19" formatCode="0_);[Red]\(0\)">
                  <c:v>4500</c:v>
                </c:pt>
                <c:pt idx="20">
                  <c:v>4000</c:v>
                </c:pt>
                <c:pt idx="21">
                  <c:v>5000</c:v>
                </c:pt>
                <c:pt idx="22">
                  <c:v>5500</c:v>
                </c:pt>
                <c:pt idx="23">
                  <c:v>6500</c:v>
                </c:pt>
              </c:numCache>
            </c:numRef>
          </c:val>
          <c:extLst>
            <c:ext xmlns:c16="http://schemas.microsoft.com/office/drawing/2014/chart" uri="{C3380CC4-5D6E-409C-BE32-E72D297353CC}">
              <c16:uniqueId val="{00000004-61F9-46DD-BC56-48B88A5B9AC0}"/>
            </c:ext>
          </c:extLst>
        </c:ser>
        <c:dLbls>
          <c:showLegendKey val="0"/>
          <c:showVal val="0"/>
          <c:showCatName val="0"/>
          <c:showSerName val="0"/>
          <c:showPercent val="0"/>
          <c:showBubbleSize val="0"/>
        </c:dLbls>
        <c:axId val="888975944"/>
        <c:axId val="888981520"/>
      </c:areaChart>
      <c:catAx>
        <c:axId val="888975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88981520"/>
        <c:crosses val="autoZero"/>
        <c:auto val="1"/>
        <c:lblAlgn val="ctr"/>
        <c:lblOffset val="100"/>
        <c:noMultiLvlLbl val="0"/>
      </c:catAx>
      <c:valAx>
        <c:axId val="888981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88975944"/>
        <c:crosses val="autoZero"/>
        <c:crossBetween val="midCat"/>
      </c:valAx>
      <c:spPr>
        <a:noFill/>
        <a:ln>
          <a:noFill/>
        </a:ln>
        <a:effectLst/>
      </c:spPr>
    </c:plotArea>
    <c:legend>
      <c:legendPos val="b"/>
      <c:layout>
        <c:manualLayout>
          <c:xMode val="edge"/>
          <c:yMode val="edge"/>
          <c:x val="0.13150109361329834"/>
          <c:y val="6.0763342082239678E-2"/>
          <c:w val="0.40769741711859703"/>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27559-8B28-4C3E-B3FB-2033FB1BC61D}" type="datetimeFigureOut">
              <a:rPr lang="zh-CN" altLang="en-US" smtClean="0"/>
              <a:t>2024-3-22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08D46-24C9-42BF-A1F8-197655DFC321}" type="slidenum">
              <a:rPr lang="zh-CN" altLang="en-US" smtClean="0"/>
              <a:t>‹#›</a:t>
            </a:fld>
            <a:endParaRPr lang="zh-CN" altLang="en-US"/>
          </a:p>
        </p:txBody>
      </p:sp>
    </p:spTree>
    <p:extLst>
      <p:ext uri="{BB962C8B-B14F-4D97-AF65-F5344CB8AC3E}">
        <p14:creationId xmlns:p14="http://schemas.microsoft.com/office/powerpoint/2010/main" val="213747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8F08D46-24C9-42BF-A1F8-197655DFC321}" type="slidenum">
              <a:rPr lang="zh-CN" altLang="en-US" smtClean="0"/>
              <a:t>1</a:t>
            </a:fld>
            <a:endParaRPr lang="zh-CN" altLang="en-US"/>
          </a:p>
        </p:txBody>
      </p:sp>
    </p:spTree>
    <p:extLst>
      <p:ext uri="{BB962C8B-B14F-4D97-AF65-F5344CB8AC3E}">
        <p14:creationId xmlns:p14="http://schemas.microsoft.com/office/powerpoint/2010/main" val="356502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6CDD941-0EFF-4CC3-A86A-421D57E419A7}" type="datetimeFigureOut">
              <a:rPr lang="zh-CN" altLang="en-US" smtClean="0"/>
              <a:t>2024-3-22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F6089A-E604-4FD8-93F0-CCA6C0439389}" type="slidenum">
              <a:rPr lang="zh-CN" altLang="en-US" smtClean="0"/>
              <a:t>‹#›</a:t>
            </a:fld>
            <a:endParaRPr lang="zh-CN" altLang="en-US"/>
          </a:p>
        </p:txBody>
      </p:sp>
    </p:spTree>
    <p:extLst>
      <p:ext uri="{BB962C8B-B14F-4D97-AF65-F5344CB8AC3E}">
        <p14:creationId xmlns:p14="http://schemas.microsoft.com/office/powerpoint/2010/main" val="4010057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CDD941-0EFF-4CC3-A86A-421D57E419A7}" type="datetimeFigureOut">
              <a:rPr lang="zh-CN" altLang="en-US" smtClean="0"/>
              <a:t>2024-3-22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F6089A-E604-4FD8-93F0-CCA6C0439389}" type="slidenum">
              <a:rPr lang="zh-CN" altLang="en-US" smtClean="0"/>
              <a:t>‹#›</a:t>
            </a:fld>
            <a:endParaRPr lang="zh-CN" altLang="en-US"/>
          </a:p>
        </p:txBody>
      </p:sp>
    </p:spTree>
    <p:extLst>
      <p:ext uri="{BB962C8B-B14F-4D97-AF65-F5344CB8AC3E}">
        <p14:creationId xmlns:p14="http://schemas.microsoft.com/office/powerpoint/2010/main" val="59781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CDD941-0EFF-4CC3-A86A-421D57E419A7}" type="datetimeFigureOut">
              <a:rPr lang="zh-CN" altLang="en-US" smtClean="0"/>
              <a:t>2024-3-22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F6089A-E604-4FD8-93F0-CCA6C0439389}" type="slidenum">
              <a:rPr lang="zh-CN" altLang="en-US" smtClean="0"/>
              <a:t>‹#›</a:t>
            </a:fld>
            <a:endParaRPr lang="zh-CN" altLang="en-US"/>
          </a:p>
        </p:txBody>
      </p:sp>
    </p:spTree>
    <p:extLst>
      <p:ext uri="{BB962C8B-B14F-4D97-AF65-F5344CB8AC3E}">
        <p14:creationId xmlns:p14="http://schemas.microsoft.com/office/powerpoint/2010/main" val="58330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CDD941-0EFF-4CC3-A86A-421D57E419A7}" type="datetimeFigureOut">
              <a:rPr lang="zh-CN" altLang="en-US" smtClean="0"/>
              <a:t>2024-3-22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F6089A-E604-4FD8-93F0-CCA6C0439389}" type="slidenum">
              <a:rPr lang="zh-CN" altLang="en-US" smtClean="0"/>
              <a:t>‹#›</a:t>
            </a:fld>
            <a:endParaRPr lang="zh-CN" altLang="en-US"/>
          </a:p>
        </p:txBody>
      </p:sp>
    </p:spTree>
    <p:extLst>
      <p:ext uri="{BB962C8B-B14F-4D97-AF65-F5344CB8AC3E}">
        <p14:creationId xmlns:p14="http://schemas.microsoft.com/office/powerpoint/2010/main" val="418971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6CDD941-0EFF-4CC3-A86A-421D57E419A7}" type="datetimeFigureOut">
              <a:rPr lang="zh-CN" altLang="en-US" smtClean="0"/>
              <a:t>2024-3-22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F6089A-E604-4FD8-93F0-CCA6C0439389}" type="slidenum">
              <a:rPr lang="zh-CN" altLang="en-US" smtClean="0"/>
              <a:t>‹#›</a:t>
            </a:fld>
            <a:endParaRPr lang="zh-CN" altLang="en-US"/>
          </a:p>
        </p:txBody>
      </p:sp>
    </p:spTree>
    <p:extLst>
      <p:ext uri="{BB962C8B-B14F-4D97-AF65-F5344CB8AC3E}">
        <p14:creationId xmlns:p14="http://schemas.microsoft.com/office/powerpoint/2010/main" val="1076908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6CDD941-0EFF-4CC3-A86A-421D57E419A7}" type="datetimeFigureOut">
              <a:rPr lang="zh-CN" altLang="en-US" smtClean="0"/>
              <a:t>2024-3-22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F6089A-E604-4FD8-93F0-CCA6C0439389}" type="slidenum">
              <a:rPr lang="zh-CN" altLang="en-US" smtClean="0"/>
              <a:t>‹#›</a:t>
            </a:fld>
            <a:endParaRPr lang="zh-CN" altLang="en-US"/>
          </a:p>
        </p:txBody>
      </p:sp>
    </p:spTree>
    <p:extLst>
      <p:ext uri="{BB962C8B-B14F-4D97-AF65-F5344CB8AC3E}">
        <p14:creationId xmlns:p14="http://schemas.microsoft.com/office/powerpoint/2010/main" val="1158757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6CDD941-0EFF-4CC3-A86A-421D57E419A7}" type="datetimeFigureOut">
              <a:rPr lang="zh-CN" altLang="en-US" smtClean="0"/>
              <a:t>2024-3-22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9F6089A-E604-4FD8-93F0-CCA6C0439389}" type="slidenum">
              <a:rPr lang="zh-CN" altLang="en-US" smtClean="0"/>
              <a:t>‹#›</a:t>
            </a:fld>
            <a:endParaRPr lang="zh-CN" altLang="en-US"/>
          </a:p>
        </p:txBody>
      </p:sp>
    </p:spTree>
    <p:extLst>
      <p:ext uri="{BB962C8B-B14F-4D97-AF65-F5344CB8AC3E}">
        <p14:creationId xmlns:p14="http://schemas.microsoft.com/office/powerpoint/2010/main" val="370750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6CDD941-0EFF-4CC3-A86A-421D57E419A7}" type="datetimeFigureOut">
              <a:rPr lang="zh-CN" altLang="en-US" smtClean="0"/>
              <a:t>2024-3-22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9F6089A-E604-4FD8-93F0-CCA6C0439389}" type="slidenum">
              <a:rPr lang="zh-CN" altLang="en-US" smtClean="0"/>
              <a:t>‹#›</a:t>
            </a:fld>
            <a:endParaRPr lang="zh-CN" altLang="en-US"/>
          </a:p>
        </p:txBody>
      </p:sp>
    </p:spTree>
    <p:extLst>
      <p:ext uri="{BB962C8B-B14F-4D97-AF65-F5344CB8AC3E}">
        <p14:creationId xmlns:p14="http://schemas.microsoft.com/office/powerpoint/2010/main" val="48914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CDD941-0EFF-4CC3-A86A-421D57E419A7}" type="datetimeFigureOut">
              <a:rPr lang="zh-CN" altLang="en-US" smtClean="0"/>
              <a:t>2024-3-22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F6089A-E604-4FD8-93F0-CCA6C0439389}" type="slidenum">
              <a:rPr lang="zh-CN" altLang="en-US" smtClean="0"/>
              <a:t>‹#›</a:t>
            </a:fld>
            <a:endParaRPr lang="zh-CN" altLang="en-US"/>
          </a:p>
        </p:txBody>
      </p:sp>
    </p:spTree>
    <p:extLst>
      <p:ext uri="{BB962C8B-B14F-4D97-AF65-F5344CB8AC3E}">
        <p14:creationId xmlns:p14="http://schemas.microsoft.com/office/powerpoint/2010/main" val="73207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6CDD941-0EFF-4CC3-A86A-421D57E419A7}" type="datetimeFigureOut">
              <a:rPr lang="zh-CN" altLang="en-US" smtClean="0"/>
              <a:t>2024-3-22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F6089A-E604-4FD8-93F0-CCA6C0439389}" type="slidenum">
              <a:rPr lang="zh-CN" altLang="en-US" smtClean="0"/>
              <a:t>‹#›</a:t>
            </a:fld>
            <a:endParaRPr lang="zh-CN" altLang="en-US"/>
          </a:p>
        </p:txBody>
      </p:sp>
    </p:spTree>
    <p:extLst>
      <p:ext uri="{BB962C8B-B14F-4D97-AF65-F5344CB8AC3E}">
        <p14:creationId xmlns:p14="http://schemas.microsoft.com/office/powerpoint/2010/main" val="68406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6CDD941-0EFF-4CC3-A86A-421D57E419A7}" type="datetimeFigureOut">
              <a:rPr lang="zh-CN" altLang="en-US" smtClean="0"/>
              <a:t>2024-3-22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F6089A-E604-4FD8-93F0-CCA6C0439389}" type="slidenum">
              <a:rPr lang="zh-CN" altLang="en-US" smtClean="0"/>
              <a:t>‹#›</a:t>
            </a:fld>
            <a:endParaRPr lang="zh-CN" altLang="en-US"/>
          </a:p>
        </p:txBody>
      </p:sp>
    </p:spTree>
    <p:extLst>
      <p:ext uri="{BB962C8B-B14F-4D97-AF65-F5344CB8AC3E}">
        <p14:creationId xmlns:p14="http://schemas.microsoft.com/office/powerpoint/2010/main" val="240567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DD941-0EFF-4CC3-A86A-421D57E419A7}" type="datetimeFigureOut">
              <a:rPr lang="zh-CN" altLang="en-US" smtClean="0"/>
              <a:t>2024-3-22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6089A-E604-4FD8-93F0-CCA6C0439389}" type="slidenum">
              <a:rPr lang="zh-CN" altLang="en-US" smtClean="0"/>
              <a:t>‹#›</a:t>
            </a:fld>
            <a:endParaRPr lang="zh-CN" altLang="en-US"/>
          </a:p>
        </p:txBody>
      </p:sp>
    </p:spTree>
    <p:extLst>
      <p:ext uri="{BB962C8B-B14F-4D97-AF65-F5344CB8AC3E}">
        <p14:creationId xmlns:p14="http://schemas.microsoft.com/office/powerpoint/2010/main" val="277438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9" Type="http://schemas.openxmlformats.org/officeDocument/2006/relationships/tags" Target="../tags/tag42.xml"/><Relationship Id="rId21" Type="http://schemas.openxmlformats.org/officeDocument/2006/relationships/tags" Target="../tags/tag24.xml"/><Relationship Id="rId34" Type="http://schemas.openxmlformats.org/officeDocument/2006/relationships/tags" Target="../tags/tag37.xml"/><Relationship Id="rId42" Type="http://schemas.openxmlformats.org/officeDocument/2006/relationships/tags" Target="../tags/tag45.xml"/><Relationship Id="rId47" Type="http://schemas.openxmlformats.org/officeDocument/2006/relationships/tags" Target="../tags/tag50.xml"/><Relationship Id="rId50" Type="http://schemas.openxmlformats.org/officeDocument/2006/relationships/tags" Target="../tags/tag53.xml"/><Relationship Id="rId55" Type="http://schemas.openxmlformats.org/officeDocument/2006/relationships/tags" Target="../tags/tag58.xml"/><Relationship Id="rId63" Type="http://schemas.openxmlformats.org/officeDocument/2006/relationships/slideLayout" Target="../slideLayouts/slideLayout7.xml"/><Relationship Id="rId68" Type="http://schemas.openxmlformats.org/officeDocument/2006/relationships/chart" Target="../charts/chart5.xml"/><Relationship Id="rId7" Type="http://schemas.openxmlformats.org/officeDocument/2006/relationships/tags" Target="../tags/tag10.xml"/><Relationship Id="rId2" Type="http://schemas.openxmlformats.org/officeDocument/2006/relationships/tags" Target="../tags/tag5.xml"/><Relationship Id="rId16" Type="http://schemas.openxmlformats.org/officeDocument/2006/relationships/tags" Target="../tags/tag19.xml"/><Relationship Id="rId29" Type="http://schemas.openxmlformats.org/officeDocument/2006/relationships/tags" Target="../tags/tag32.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tags" Target="../tags/tag40.xml"/><Relationship Id="rId40" Type="http://schemas.openxmlformats.org/officeDocument/2006/relationships/tags" Target="../tags/tag43.xml"/><Relationship Id="rId45" Type="http://schemas.openxmlformats.org/officeDocument/2006/relationships/tags" Target="../tags/tag48.xml"/><Relationship Id="rId53" Type="http://schemas.openxmlformats.org/officeDocument/2006/relationships/tags" Target="../tags/tag56.xml"/><Relationship Id="rId58" Type="http://schemas.openxmlformats.org/officeDocument/2006/relationships/tags" Target="../tags/tag61.xml"/><Relationship Id="rId66" Type="http://schemas.openxmlformats.org/officeDocument/2006/relationships/chart" Target="../charts/chart3.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49" Type="http://schemas.openxmlformats.org/officeDocument/2006/relationships/tags" Target="../tags/tag52.xml"/><Relationship Id="rId57" Type="http://schemas.openxmlformats.org/officeDocument/2006/relationships/tags" Target="../tags/tag60.xml"/><Relationship Id="rId61" Type="http://schemas.openxmlformats.org/officeDocument/2006/relationships/tags" Target="../tags/tag64.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4" Type="http://schemas.openxmlformats.org/officeDocument/2006/relationships/tags" Target="../tags/tag47.xml"/><Relationship Id="rId52" Type="http://schemas.openxmlformats.org/officeDocument/2006/relationships/tags" Target="../tags/tag55.xml"/><Relationship Id="rId60" Type="http://schemas.openxmlformats.org/officeDocument/2006/relationships/tags" Target="../tags/tag63.xml"/><Relationship Id="rId65" Type="http://schemas.openxmlformats.org/officeDocument/2006/relationships/chart" Target="../charts/chart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 Id="rId43" Type="http://schemas.openxmlformats.org/officeDocument/2006/relationships/tags" Target="../tags/tag46.xml"/><Relationship Id="rId48" Type="http://schemas.openxmlformats.org/officeDocument/2006/relationships/tags" Target="../tags/tag51.xml"/><Relationship Id="rId56" Type="http://schemas.openxmlformats.org/officeDocument/2006/relationships/tags" Target="../tags/tag59.xml"/><Relationship Id="rId64" Type="http://schemas.openxmlformats.org/officeDocument/2006/relationships/image" Target="../media/image7.jpeg"/><Relationship Id="rId69" Type="http://schemas.openxmlformats.org/officeDocument/2006/relationships/chart" Target="../charts/chart6.xml"/><Relationship Id="rId8" Type="http://schemas.openxmlformats.org/officeDocument/2006/relationships/tags" Target="../tags/tag11.xml"/><Relationship Id="rId51" Type="http://schemas.openxmlformats.org/officeDocument/2006/relationships/tags" Target="../tags/tag54.xml"/><Relationship Id="rId3" Type="http://schemas.openxmlformats.org/officeDocument/2006/relationships/tags" Target="../tags/tag6.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tags" Target="../tags/tag41.xml"/><Relationship Id="rId46" Type="http://schemas.openxmlformats.org/officeDocument/2006/relationships/tags" Target="../tags/tag49.xml"/><Relationship Id="rId59" Type="http://schemas.openxmlformats.org/officeDocument/2006/relationships/tags" Target="../tags/tag62.xml"/><Relationship Id="rId67" Type="http://schemas.openxmlformats.org/officeDocument/2006/relationships/chart" Target="../charts/chart4.xml"/><Relationship Id="rId20" Type="http://schemas.openxmlformats.org/officeDocument/2006/relationships/tags" Target="../tags/tag23.xml"/><Relationship Id="rId41" Type="http://schemas.openxmlformats.org/officeDocument/2006/relationships/tags" Target="../tags/tag44.xml"/><Relationship Id="rId54" Type="http://schemas.openxmlformats.org/officeDocument/2006/relationships/tags" Target="../tags/tag57.xml"/><Relationship Id="rId62" Type="http://schemas.openxmlformats.org/officeDocument/2006/relationships/tags" Target="../tags/tag65.xml"/><Relationship Id="rId70"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078585"/>
            <a:ext cx="12192000" cy="1606332"/>
          </a:xfrm>
        </p:spPr>
        <p:txBody>
          <a:bodyPr>
            <a:normAutofit/>
          </a:bodyPr>
          <a:lstStyle/>
          <a:p>
            <a:pPr>
              <a:lnSpc>
                <a:spcPts val="6300"/>
              </a:lnSpc>
            </a:pPr>
            <a:r>
              <a:rPr lang="zh-CN" altLang="en-US" sz="4800" b="1" dirty="0" smtClean="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稀土中长期需求趋势及资源供应</a:t>
            </a:r>
            <a:endParaRPr lang="zh-CN" altLang="en-US" sz="48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文本框 5"/>
          <p:cNvSpPr txBox="1"/>
          <p:nvPr/>
        </p:nvSpPr>
        <p:spPr>
          <a:xfrm>
            <a:off x="4038601" y="6058505"/>
            <a:ext cx="4062046" cy="461665"/>
          </a:xfrm>
          <a:prstGeom prst="rect">
            <a:avLst/>
          </a:prstGeom>
          <a:noFill/>
        </p:spPr>
        <p:txBody>
          <a:bodyPr wrap="square" rtlCol="0">
            <a:spAutoFit/>
          </a:bodyPr>
          <a:lstStyle/>
          <a:p>
            <a:pPr algn="ctr"/>
            <a:r>
              <a:rPr lang="en-US" altLang="zh-CN" sz="2400" dirty="0" smtClean="0">
                <a:solidFill>
                  <a:srgbClr val="0070C0"/>
                </a:solidFill>
                <a:latin typeface="Arial" panose="020B0604020202020204" pitchFamily="34" charset="0"/>
                <a:cs typeface="Arial" panose="020B0604020202020204" pitchFamily="34" charset="0"/>
              </a:rPr>
              <a:t>2024</a:t>
            </a:r>
            <a:r>
              <a:rPr lang="zh-CN" altLang="en-US" sz="2400" dirty="0" smtClean="0">
                <a:solidFill>
                  <a:srgbClr val="0070C0"/>
                </a:solidFill>
                <a:latin typeface="Arial" panose="020B0604020202020204" pitchFamily="34" charset="0"/>
                <a:cs typeface="Arial" panose="020B0604020202020204" pitchFamily="34" charset="0"/>
              </a:rPr>
              <a:t>年</a:t>
            </a:r>
            <a:r>
              <a:rPr lang="en-US" altLang="zh-CN" sz="2400" dirty="0" smtClean="0">
                <a:solidFill>
                  <a:srgbClr val="0070C0"/>
                </a:solidFill>
                <a:latin typeface="Arial" panose="020B0604020202020204" pitchFamily="34" charset="0"/>
                <a:cs typeface="Arial" panose="020B0604020202020204" pitchFamily="34" charset="0"/>
              </a:rPr>
              <a:t>4</a:t>
            </a:r>
            <a:r>
              <a:rPr lang="zh-CN" altLang="en-US" sz="2400" dirty="0" smtClean="0">
                <a:solidFill>
                  <a:srgbClr val="0070C0"/>
                </a:solidFill>
                <a:latin typeface="Arial" panose="020B0604020202020204" pitchFamily="34" charset="0"/>
                <a:cs typeface="Arial" panose="020B0604020202020204" pitchFamily="34" charset="0"/>
              </a:rPr>
              <a:t>月     海南</a:t>
            </a:r>
            <a:r>
              <a:rPr lang="zh-CN" altLang="en-US" sz="1200" dirty="0" smtClean="0">
                <a:solidFill>
                  <a:srgbClr val="0070C0"/>
                </a:solidFill>
                <a:latin typeface="Arial" panose="020B0604020202020204" pitchFamily="34" charset="0"/>
                <a:cs typeface="Arial" panose="020B0604020202020204" pitchFamily="34" charset="0"/>
              </a:rPr>
              <a:t>●</a:t>
            </a:r>
            <a:r>
              <a:rPr lang="zh-CN" altLang="en-US" sz="2400" dirty="0" smtClean="0">
                <a:solidFill>
                  <a:srgbClr val="0070C0"/>
                </a:solidFill>
                <a:latin typeface="Arial" panose="020B0604020202020204" pitchFamily="34" charset="0"/>
                <a:cs typeface="Arial" panose="020B0604020202020204" pitchFamily="34" charset="0"/>
              </a:rPr>
              <a:t>三亚</a:t>
            </a:r>
            <a:endParaRPr lang="zh-CN" altLang="en-US" sz="2400" dirty="0">
              <a:solidFill>
                <a:srgbClr val="0070C0"/>
              </a:solidFill>
              <a:latin typeface="Arial" panose="020B0604020202020204" pitchFamily="34" charset="0"/>
              <a:cs typeface="Arial" panose="020B0604020202020204" pitchFamily="34" charset="0"/>
            </a:endParaRP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18646" b="27890"/>
          <a:stretch/>
        </p:blipFill>
        <p:spPr>
          <a:xfrm>
            <a:off x="0" y="2896456"/>
            <a:ext cx="12192000" cy="1248508"/>
          </a:xfrm>
          <a:prstGeom prst="rect">
            <a:avLst/>
          </a:prstGeom>
        </p:spPr>
      </p:pic>
    </p:spTree>
    <p:extLst>
      <p:ext uri="{BB962C8B-B14F-4D97-AF65-F5344CB8AC3E}">
        <p14:creationId xmlns:p14="http://schemas.microsoft.com/office/powerpoint/2010/main" val="358390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custDataLst>
              <p:tags r:id="rId1"/>
            </p:custDataLst>
          </p:nvPr>
        </p:nvSpPr>
        <p:spPr bwMode="auto">
          <a:xfrm>
            <a:off x="634410" y="4740764"/>
            <a:ext cx="11557590"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just">
              <a:lnSpc>
                <a:spcPct val="110000"/>
              </a:lnSpc>
              <a:spcBef>
                <a:spcPts val="1800"/>
              </a:spcBef>
              <a:buClr>
                <a:srgbClr val="A5A5A5"/>
              </a:buClr>
              <a:buSzPct val="70000"/>
              <a:buFont typeface="Wingdings 2" panose="05020102010507070707" pitchFamily="18" charset="2"/>
              <a:buChar char=""/>
              <a:defRPr sz="2000">
                <a:solidFill>
                  <a:srgbClr val="C55A11"/>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4B183"/>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indent="0" algn="l">
              <a:lnSpc>
                <a:spcPct val="150000"/>
              </a:lnSpc>
              <a:spcBef>
                <a:spcPct val="0"/>
              </a:spcBef>
              <a:buClrTx/>
              <a:buSzTx/>
              <a:buFont typeface="Wingdings" panose="05000000000000000000" pitchFamily="2" charset="2"/>
              <a:buChar char="l"/>
            </a:pPr>
            <a:r>
              <a:rPr lang="zh-CN" altLang="en-US" sz="1800" dirty="0">
                <a:solidFill>
                  <a:schemeClr val="tx1"/>
                </a:solidFill>
                <a:latin typeface="微软雅黑" panose="020B0503020204020204" pitchFamily="34" charset="-122"/>
              </a:rPr>
              <a:t>全球主要的稀土贸易产品包括稀土精矿、稀土金属、稀土氧化物及化合物、稀土永磁材料</a:t>
            </a:r>
            <a:r>
              <a:rPr lang="zh-CN" altLang="en-US" sz="1800" dirty="0" smtClean="0">
                <a:solidFill>
                  <a:schemeClr val="tx1"/>
                </a:solidFill>
                <a:latin typeface="微软雅黑" panose="020B0503020204020204" pitchFamily="34" charset="-122"/>
              </a:rPr>
              <a:t>等</a:t>
            </a:r>
            <a:endParaRPr lang="zh-CN" altLang="en-US" sz="1800" dirty="0">
              <a:solidFill>
                <a:schemeClr val="tx1"/>
              </a:solidFill>
              <a:latin typeface="微软雅黑" panose="020B0503020204020204" pitchFamily="34" charset="-122"/>
            </a:endParaRPr>
          </a:p>
        </p:txBody>
      </p:sp>
      <p:pic>
        <p:nvPicPr>
          <p:cNvPr id="6"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25" y="108417"/>
            <a:ext cx="6994119" cy="36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REE-2021年稀土贸易弦图"/>
          <p:cNvPicPr/>
          <p:nvPr/>
        </p:nvPicPr>
        <p:blipFill>
          <a:blip r:embed="rId4" cstate="print">
            <a:extLst>
              <a:ext uri="{28A0092B-C50C-407E-A947-70E740481C1C}">
                <a14:useLocalDpi xmlns:a14="http://schemas.microsoft.com/office/drawing/2010/main" val="0"/>
              </a:ext>
            </a:extLst>
          </a:blip>
          <a:stretch>
            <a:fillRect/>
          </a:stretch>
        </p:blipFill>
        <p:spPr>
          <a:xfrm>
            <a:off x="7360943" y="708804"/>
            <a:ext cx="4611317" cy="2353373"/>
          </a:xfrm>
          <a:prstGeom prst="rect">
            <a:avLst/>
          </a:prstGeom>
        </p:spPr>
      </p:pic>
    </p:spTree>
    <p:extLst>
      <p:ext uri="{BB962C8B-B14F-4D97-AF65-F5344CB8AC3E}">
        <p14:creationId xmlns:p14="http://schemas.microsoft.com/office/powerpoint/2010/main" val="3882245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世界地图暖色底图-去边"/>
          <p:cNvPicPr>
            <a:picLocks noChangeAspect="1"/>
          </p:cNvPicPr>
          <p:nvPr/>
        </p:nvPicPr>
        <p:blipFill>
          <a:blip r:embed="rId64"/>
          <a:stretch>
            <a:fillRect/>
          </a:stretch>
        </p:blipFill>
        <p:spPr>
          <a:xfrm>
            <a:off x="0" y="191039"/>
            <a:ext cx="12190853" cy="6255998"/>
          </a:xfrm>
          <a:prstGeom prst="rect">
            <a:avLst/>
          </a:prstGeom>
        </p:spPr>
      </p:pic>
      <p:sp>
        <p:nvSpPr>
          <p:cNvPr id="7" name="文本框 6"/>
          <p:cNvSpPr txBox="1"/>
          <p:nvPr/>
        </p:nvSpPr>
        <p:spPr>
          <a:xfrm>
            <a:off x="94623" y="241504"/>
            <a:ext cx="4000536" cy="286873"/>
          </a:xfrm>
          <a:prstGeom prst="rect">
            <a:avLst/>
          </a:prstGeom>
          <a:noFill/>
        </p:spPr>
        <p:txBody>
          <a:bodyPr wrap="square" rtlCol="0">
            <a:spAutoFit/>
          </a:bodyPr>
          <a:lstStyle/>
          <a:p>
            <a:r>
              <a:rPr lang="en-US" altLang="zh-CN" sz="1264" b="1">
                <a:latin typeface="+mn-ea"/>
                <a:cs typeface="+mn-ea"/>
              </a:rPr>
              <a:t>2022</a:t>
            </a:r>
            <a:r>
              <a:rPr lang="zh-CN" altLang="zh-CN" sz="1264" b="1">
                <a:latin typeface="+mn-ea"/>
                <a:cs typeface="+mn-ea"/>
              </a:rPr>
              <a:t>年中国稀土（折合</a:t>
            </a:r>
            <a:r>
              <a:rPr lang="en-US" altLang="zh-CN" sz="1264" b="1">
                <a:latin typeface="+mn-ea"/>
                <a:cs typeface="+mn-ea"/>
              </a:rPr>
              <a:t>REO</a:t>
            </a:r>
            <a:r>
              <a:rPr lang="zh-CN" altLang="zh-CN" sz="1264" b="1">
                <a:latin typeface="+mn-ea"/>
                <a:cs typeface="+mn-ea"/>
              </a:rPr>
              <a:t>）主要进出口贸易流向图</a:t>
            </a:r>
            <a:endParaRPr lang="zh-CN" altLang="en-US" sz="903" b="1">
              <a:solidFill>
                <a:srgbClr val="00B050"/>
              </a:solidFill>
              <a:latin typeface="+mn-ea"/>
              <a:cs typeface="+mn-ea"/>
            </a:endParaRPr>
          </a:p>
        </p:txBody>
      </p:sp>
      <p:sp>
        <p:nvSpPr>
          <p:cNvPr id="9" name="文本框 8"/>
          <p:cNvSpPr txBox="1"/>
          <p:nvPr/>
        </p:nvSpPr>
        <p:spPr>
          <a:xfrm>
            <a:off x="4498309" y="2031308"/>
            <a:ext cx="404871" cy="370230"/>
          </a:xfrm>
          <a:prstGeom prst="rect">
            <a:avLst/>
          </a:prstGeom>
          <a:noFill/>
        </p:spPr>
        <p:txBody>
          <a:bodyPr wrap="square" rtlCol="0">
            <a:spAutoFit/>
          </a:bodyPr>
          <a:lstStyle/>
          <a:p>
            <a:r>
              <a:rPr lang="zh-CN" altLang="en-US" sz="903"/>
              <a:t>中国</a:t>
            </a:r>
          </a:p>
        </p:txBody>
      </p:sp>
      <p:sp>
        <p:nvSpPr>
          <p:cNvPr id="20" name="椭圆 19"/>
          <p:cNvSpPr>
            <a:spLocks noChangeAspect="1"/>
          </p:cNvSpPr>
          <p:nvPr>
            <p:custDataLst>
              <p:tags r:id="rId2"/>
            </p:custDataLst>
          </p:nvPr>
        </p:nvSpPr>
        <p:spPr>
          <a:xfrm>
            <a:off x="9622848" y="2095536"/>
            <a:ext cx="65024" cy="65024"/>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6"/>
          </a:p>
        </p:txBody>
      </p:sp>
      <p:sp>
        <p:nvSpPr>
          <p:cNvPr id="21" name="文本框 20"/>
          <p:cNvSpPr txBox="1"/>
          <p:nvPr>
            <p:custDataLst>
              <p:tags r:id="rId3"/>
            </p:custDataLst>
          </p:nvPr>
        </p:nvSpPr>
        <p:spPr>
          <a:xfrm>
            <a:off x="9662991" y="1726221"/>
            <a:ext cx="404871" cy="370230"/>
          </a:xfrm>
          <a:prstGeom prst="rect">
            <a:avLst/>
          </a:prstGeom>
          <a:noFill/>
        </p:spPr>
        <p:txBody>
          <a:bodyPr wrap="square" rtlCol="0">
            <a:spAutoFit/>
          </a:bodyPr>
          <a:lstStyle/>
          <a:p>
            <a:r>
              <a:rPr lang="zh-CN" altLang="en-US" sz="903"/>
              <a:t>美国</a:t>
            </a:r>
          </a:p>
        </p:txBody>
      </p:sp>
      <p:cxnSp>
        <p:nvCxnSpPr>
          <p:cNvPr id="22" name="肘形连接符 21"/>
          <p:cNvCxnSpPr/>
          <p:nvPr/>
        </p:nvCxnSpPr>
        <p:spPr>
          <a:xfrm rot="10800000" flipV="1">
            <a:off x="5001244" y="2122490"/>
            <a:ext cx="4620458" cy="196127"/>
          </a:xfrm>
          <a:prstGeom prst="bentConnector3">
            <a:avLst>
              <a:gd name="adj1" fmla="val 49994"/>
            </a:avLst>
          </a:prstGeom>
          <a:ln w="5715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sp>
        <p:nvSpPr>
          <p:cNvPr id="23" name="文本框 22"/>
          <p:cNvSpPr txBox="1"/>
          <p:nvPr>
            <p:custDataLst>
              <p:tags r:id="rId4"/>
            </p:custDataLst>
          </p:nvPr>
        </p:nvSpPr>
        <p:spPr>
          <a:xfrm>
            <a:off x="5425613" y="2329513"/>
            <a:ext cx="742645" cy="231282"/>
          </a:xfrm>
          <a:prstGeom prst="rect">
            <a:avLst/>
          </a:prstGeom>
          <a:noFill/>
        </p:spPr>
        <p:txBody>
          <a:bodyPr wrap="square" rtlCol="0">
            <a:spAutoFit/>
          </a:bodyPr>
          <a:lstStyle/>
          <a:p>
            <a:r>
              <a:rPr lang="en-US" altLang="zh-CN" sz="903" b="1">
                <a:solidFill>
                  <a:srgbClr val="FF0000"/>
                </a:solidFill>
              </a:rPr>
              <a:t>4.31</a:t>
            </a:r>
            <a:r>
              <a:rPr lang="zh-CN" altLang="en-US" sz="903" b="1">
                <a:solidFill>
                  <a:srgbClr val="FF0000"/>
                </a:solidFill>
              </a:rPr>
              <a:t>；</a:t>
            </a:r>
            <a:r>
              <a:rPr lang="en-US" altLang="zh-CN" sz="903" b="1">
                <a:solidFill>
                  <a:srgbClr val="FF0000"/>
                </a:solidFill>
              </a:rPr>
              <a:t>5.86</a:t>
            </a:r>
          </a:p>
        </p:txBody>
      </p:sp>
      <p:sp>
        <p:nvSpPr>
          <p:cNvPr id="30" name="椭圆 29"/>
          <p:cNvSpPr>
            <a:spLocks noChangeAspect="1"/>
          </p:cNvSpPr>
          <p:nvPr>
            <p:custDataLst>
              <p:tags r:id="rId5"/>
            </p:custDataLst>
          </p:nvPr>
        </p:nvSpPr>
        <p:spPr>
          <a:xfrm>
            <a:off x="4668630" y="2788290"/>
            <a:ext cx="65024" cy="65024"/>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6"/>
          </a:p>
        </p:txBody>
      </p:sp>
      <p:sp>
        <p:nvSpPr>
          <p:cNvPr id="31" name="文本框 30"/>
          <p:cNvSpPr txBox="1"/>
          <p:nvPr>
            <p:custDataLst>
              <p:tags r:id="rId6"/>
            </p:custDataLst>
          </p:nvPr>
        </p:nvSpPr>
        <p:spPr>
          <a:xfrm>
            <a:off x="4457592" y="2883486"/>
            <a:ext cx="404871" cy="370230"/>
          </a:xfrm>
          <a:prstGeom prst="rect">
            <a:avLst/>
          </a:prstGeom>
          <a:noFill/>
        </p:spPr>
        <p:txBody>
          <a:bodyPr wrap="square" rtlCol="0">
            <a:spAutoFit/>
          </a:bodyPr>
          <a:lstStyle/>
          <a:p>
            <a:r>
              <a:rPr lang="zh-CN" altLang="en-US" sz="903"/>
              <a:t>越南</a:t>
            </a:r>
          </a:p>
        </p:txBody>
      </p:sp>
      <p:sp>
        <p:nvSpPr>
          <p:cNvPr id="44" name="椭圆 43"/>
          <p:cNvSpPr>
            <a:spLocks noChangeAspect="1"/>
          </p:cNvSpPr>
          <p:nvPr>
            <p:custDataLst>
              <p:tags r:id="rId7"/>
            </p:custDataLst>
          </p:nvPr>
        </p:nvSpPr>
        <p:spPr>
          <a:xfrm>
            <a:off x="3616883" y="2503274"/>
            <a:ext cx="65024" cy="65024"/>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6"/>
          </a:p>
        </p:txBody>
      </p:sp>
      <p:sp>
        <p:nvSpPr>
          <p:cNvPr id="48" name="椭圆 47"/>
          <p:cNvSpPr>
            <a:spLocks noChangeAspect="1"/>
          </p:cNvSpPr>
          <p:nvPr>
            <p:custDataLst>
              <p:tags r:id="rId8"/>
            </p:custDataLst>
          </p:nvPr>
        </p:nvSpPr>
        <p:spPr>
          <a:xfrm>
            <a:off x="5306903" y="2051379"/>
            <a:ext cx="65024" cy="65024"/>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6"/>
          </a:p>
        </p:txBody>
      </p:sp>
      <p:sp>
        <p:nvSpPr>
          <p:cNvPr id="50" name="椭圆 49"/>
          <p:cNvSpPr>
            <a:spLocks noChangeAspect="1"/>
          </p:cNvSpPr>
          <p:nvPr>
            <p:custDataLst>
              <p:tags r:id="rId9"/>
            </p:custDataLst>
          </p:nvPr>
        </p:nvSpPr>
        <p:spPr>
          <a:xfrm>
            <a:off x="4967408" y="3009650"/>
            <a:ext cx="65024" cy="65024"/>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6"/>
          </a:p>
        </p:txBody>
      </p:sp>
      <p:sp>
        <p:nvSpPr>
          <p:cNvPr id="52" name="椭圆 51"/>
          <p:cNvSpPr>
            <a:spLocks noChangeAspect="1"/>
          </p:cNvSpPr>
          <p:nvPr>
            <p:custDataLst>
              <p:tags r:id="rId10"/>
            </p:custDataLst>
          </p:nvPr>
        </p:nvSpPr>
        <p:spPr>
          <a:xfrm>
            <a:off x="1298339" y="1501993"/>
            <a:ext cx="65024" cy="65024"/>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6"/>
          </a:p>
        </p:txBody>
      </p:sp>
      <p:sp>
        <p:nvSpPr>
          <p:cNvPr id="53" name="文本框 52"/>
          <p:cNvSpPr txBox="1"/>
          <p:nvPr>
            <p:custDataLst>
              <p:tags r:id="rId11"/>
            </p:custDataLst>
          </p:nvPr>
        </p:nvSpPr>
        <p:spPr>
          <a:xfrm>
            <a:off x="903791" y="1429736"/>
            <a:ext cx="394548" cy="370230"/>
          </a:xfrm>
          <a:prstGeom prst="rect">
            <a:avLst/>
          </a:prstGeom>
          <a:noFill/>
        </p:spPr>
        <p:txBody>
          <a:bodyPr wrap="square" rtlCol="0">
            <a:spAutoFit/>
          </a:bodyPr>
          <a:lstStyle/>
          <a:p>
            <a:r>
              <a:rPr lang="zh-CN" altLang="en-US" sz="903"/>
              <a:t>荷兰</a:t>
            </a:r>
          </a:p>
        </p:txBody>
      </p:sp>
      <p:sp>
        <p:nvSpPr>
          <p:cNvPr id="54" name="文本框 53"/>
          <p:cNvSpPr txBox="1"/>
          <p:nvPr>
            <p:custDataLst>
              <p:tags r:id="rId12"/>
            </p:custDataLst>
          </p:nvPr>
        </p:nvSpPr>
        <p:spPr>
          <a:xfrm>
            <a:off x="1177336" y="1873603"/>
            <a:ext cx="547092" cy="231282"/>
          </a:xfrm>
          <a:prstGeom prst="rect">
            <a:avLst/>
          </a:prstGeom>
          <a:noFill/>
        </p:spPr>
        <p:txBody>
          <a:bodyPr wrap="square" rtlCol="0">
            <a:spAutoFit/>
          </a:bodyPr>
          <a:lstStyle/>
          <a:p>
            <a:r>
              <a:rPr lang="zh-CN" altLang="en-US" sz="903"/>
              <a:t>意大利</a:t>
            </a:r>
          </a:p>
        </p:txBody>
      </p:sp>
      <p:sp>
        <p:nvSpPr>
          <p:cNvPr id="57" name="文本框 56"/>
          <p:cNvSpPr txBox="1"/>
          <p:nvPr>
            <p:custDataLst>
              <p:tags r:id="rId13"/>
            </p:custDataLst>
          </p:nvPr>
        </p:nvSpPr>
        <p:spPr>
          <a:xfrm>
            <a:off x="3276815" y="2503275"/>
            <a:ext cx="404871" cy="370230"/>
          </a:xfrm>
          <a:prstGeom prst="rect">
            <a:avLst/>
          </a:prstGeom>
          <a:noFill/>
        </p:spPr>
        <p:txBody>
          <a:bodyPr wrap="square" rtlCol="0">
            <a:spAutoFit/>
          </a:bodyPr>
          <a:lstStyle/>
          <a:p>
            <a:r>
              <a:rPr lang="zh-CN" altLang="en-US" sz="903"/>
              <a:t>印度</a:t>
            </a:r>
          </a:p>
        </p:txBody>
      </p:sp>
      <p:sp>
        <p:nvSpPr>
          <p:cNvPr id="58" name="文本框 57"/>
          <p:cNvSpPr txBox="1"/>
          <p:nvPr>
            <p:custDataLst>
              <p:tags r:id="rId14"/>
            </p:custDataLst>
          </p:nvPr>
        </p:nvSpPr>
        <p:spPr>
          <a:xfrm>
            <a:off x="4958233" y="3046925"/>
            <a:ext cx="688739" cy="231282"/>
          </a:xfrm>
          <a:prstGeom prst="rect">
            <a:avLst/>
          </a:prstGeom>
          <a:noFill/>
        </p:spPr>
        <p:txBody>
          <a:bodyPr wrap="square" rtlCol="0">
            <a:spAutoFit/>
          </a:bodyPr>
          <a:lstStyle/>
          <a:p>
            <a:r>
              <a:rPr lang="zh-CN" altLang="en-US" sz="903"/>
              <a:t>马来西亚</a:t>
            </a:r>
          </a:p>
        </p:txBody>
      </p:sp>
      <p:sp>
        <p:nvSpPr>
          <p:cNvPr id="60" name="文本框 59"/>
          <p:cNvSpPr txBox="1"/>
          <p:nvPr>
            <p:custDataLst>
              <p:tags r:id="rId15"/>
            </p:custDataLst>
          </p:nvPr>
        </p:nvSpPr>
        <p:spPr>
          <a:xfrm>
            <a:off x="5329269" y="1977401"/>
            <a:ext cx="404871" cy="370230"/>
          </a:xfrm>
          <a:prstGeom prst="rect">
            <a:avLst/>
          </a:prstGeom>
          <a:noFill/>
        </p:spPr>
        <p:txBody>
          <a:bodyPr wrap="square" rtlCol="0">
            <a:spAutoFit/>
          </a:bodyPr>
          <a:lstStyle/>
          <a:p>
            <a:r>
              <a:rPr lang="zh-CN" altLang="en-US" sz="903"/>
              <a:t>韩国</a:t>
            </a:r>
          </a:p>
        </p:txBody>
      </p:sp>
      <p:cxnSp>
        <p:nvCxnSpPr>
          <p:cNvPr id="64" name="直接箭头连接符 63"/>
          <p:cNvCxnSpPr/>
          <p:nvPr/>
        </p:nvCxnSpPr>
        <p:spPr>
          <a:xfrm flipV="1">
            <a:off x="4678379" y="2329513"/>
            <a:ext cx="0" cy="455165"/>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65" name="文本框 64"/>
          <p:cNvSpPr txBox="1"/>
          <p:nvPr>
            <p:custDataLst>
              <p:tags r:id="rId16"/>
            </p:custDataLst>
          </p:nvPr>
        </p:nvSpPr>
        <p:spPr>
          <a:xfrm rot="16200000">
            <a:off x="4201251" y="2446701"/>
            <a:ext cx="749527" cy="231282"/>
          </a:xfrm>
          <a:prstGeom prst="rect">
            <a:avLst/>
          </a:prstGeom>
          <a:noFill/>
        </p:spPr>
        <p:txBody>
          <a:bodyPr wrap="square" rtlCol="0">
            <a:spAutoFit/>
          </a:bodyPr>
          <a:lstStyle/>
          <a:p>
            <a:r>
              <a:rPr lang="en-US" altLang="zh-CN" sz="903" b="1">
                <a:solidFill>
                  <a:srgbClr val="FF0000"/>
                </a:solidFill>
              </a:rPr>
              <a:t>0.26</a:t>
            </a:r>
            <a:r>
              <a:rPr lang="zh-CN" altLang="en-US" sz="903" b="1">
                <a:solidFill>
                  <a:srgbClr val="FF0000"/>
                </a:solidFill>
              </a:rPr>
              <a:t>；</a:t>
            </a:r>
            <a:r>
              <a:rPr lang="en-US" altLang="zh-CN" sz="903" b="1">
                <a:solidFill>
                  <a:srgbClr val="FF0000"/>
                </a:solidFill>
              </a:rPr>
              <a:t>1.17</a:t>
            </a:r>
          </a:p>
        </p:txBody>
      </p:sp>
      <p:cxnSp>
        <p:nvCxnSpPr>
          <p:cNvPr id="81" name="直接箭头连接符 80"/>
          <p:cNvCxnSpPr/>
          <p:nvPr>
            <p:custDataLst>
              <p:tags r:id="rId17"/>
            </p:custDataLst>
          </p:nvPr>
        </p:nvCxnSpPr>
        <p:spPr>
          <a:xfrm>
            <a:off x="4740314" y="2340982"/>
            <a:ext cx="0" cy="455165"/>
          </a:xfrm>
          <a:prstGeom prst="straightConnector1">
            <a:avLst/>
          </a:prstGeom>
          <a:ln w="127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82" name="文本框 81"/>
          <p:cNvSpPr txBox="1"/>
          <p:nvPr>
            <p:custDataLst>
              <p:tags r:id="rId18"/>
            </p:custDataLst>
          </p:nvPr>
        </p:nvSpPr>
        <p:spPr>
          <a:xfrm rot="16200000">
            <a:off x="4445550" y="2418601"/>
            <a:ext cx="803433" cy="231282"/>
          </a:xfrm>
          <a:prstGeom prst="rect">
            <a:avLst/>
          </a:prstGeom>
          <a:noFill/>
        </p:spPr>
        <p:txBody>
          <a:bodyPr wrap="square" rtlCol="0">
            <a:spAutoFit/>
          </a:bodyPr>
          <a:lstStyle/>
          <a:p>
            <a:r>
              <a:rPr lang="en-US" altLang="zh-CN" sz="903" b="1">
                <a:solidFill>
                  <a:srgbClr val="00B050"/>
                </a:solidFill>
              </a:rPr>
              <a:t>0.23</a:t>
            </a:r>
            <a:r>
              <a:rPr lang="zh-CN" altLang="en-US" sz="903" b="1">
                <a:solidFill>
                  <a:srgbClr val="00B050"/>
                </a:solidFill>
              </a:rPr>
              <a:t>；</a:t>
            </a:r>
            <a:r>
              <a:rPr lang="en-US" altLang="zh-CN" sz="903" b="1">
                <a:solidFill>
                  <a:srgbClr val="00B050"/>
                </a:solidFill>
              </a:rPr>
              <a:t>4.97</a:t>
            </a:r>
          </a:p>
        </p:txBody>
      </p:sp>
      <p:cxnSp>
        <p:nvCxnSpPr>
          <p:cNvPr id="83" name="直接箭头连接符 82"/>
          <p:cNvCxnSpPr/>
          <p:nvPr>
            <p:custDataLst>
              <p:tags r:id="rId19"/>
            </p:custDataLst>
          </p:nvPr>
        </p:nvCxnSpPr>
        <p:spPr>
          <a:xfrm>
            <a:off x="4954878" y="2083408"/>
            <a:ext cx="373903" cy="2867"/>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84" name="文本框 83"/>
          <p:cNvSpPr txBox="1"/>
          <p:nvPr>
            <p:custDataLst>
              <p:tags r:id="rId20"/>
            </p:custDataLst>
          </p:nvPr>
        </p:nvSpPr>
        <p:spPr>
          <a:xfrm>
            <a:off x="5996217" y="1754321"/>
            <a:ext cx="847017" cy="231282"/>
          </a:xfrm>
          <a:prstGeom prst="rect">
            <a:avLst/>
          </a:prstGeom>
          <a:noFill/>
        </p:spPr>
        <p:txBody>
          <a:bodyPr wrap="square" rtlCol="0">
            <a:spAutoFit/>
          </a:bodyPr>
          <a:lstStyle/>
          <a:p>
            <a:r>
              <a:rPr lang="en-US" altLang="zh-CN" sz="903" b="1">
                <a:solidFill>
                  <a:srgbClr val="00B050"/>
                </a:solidFill>
              </a:rPr>
              <a:t>1.63</a:t>
            </a:r>
            <a:r>
              <a:rPr lang="zh-CN" altLang="en-US" sz="903" b="1">
                <a:solidFill>
                  <a:srgbClr val="00B050"/>
                </a:solidFill>
              </a:rPr>
              <a:t>；</a:t>
            </a:r>
            <a:r>
              <a:rPr lang="en-US" altLang="zh-CN" sz="903" b="1">
                <a:solidFill>
                  <a:srgbClr val="00B050"/>
                </a:solidFill>
              </a:rPr>
              <a:t>12.55</a:t>
            </a:r>
          </a:p>
        </p:txBody>
      </p:sp>
      <p:cxnSp>
        <p:nvCxnSpPr>
          <p:cNvPr id="86" name="肘形连接符 85"/>
          <p:cNvCxnSpPr>
            <a:endCxn id="119" idx="4"/>
          </p:cNvCxnSpPr>
          <p:nvPr>
            <p:custDataLst>
              <p:tags r:id="rId21"/>
            </p:custDataLst>
          </p:nvPr>
        </p:nvCxnSpPr>
        <p:spPr>
          <a:xfrm rot="10800000">
            <a:off x="1695181" y="1958477"/>
            <a:ext cx="2231950" cy="131898"/>
          </a:xfrm>
          <a:prstGeom prst="bentConnector2">
            <a:avLst/>
          </a:prstGeom>
          <a:ln w="127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7" name="肘形连接符 86"/>
          <p:cNvCxnSpPr/>
          <p:nvPr>
            <p:custDataLst>
              <p:tags r:id="rId22"/>
            </p:custDataLst>
          </p:nvPr>
        </p:nvCxnSpPr>
        <p:spPr>
          <a:xfrm rot="10800000">
            <a:off x="1376332" y="1536975"/>
            <a:ext cx="2645423" cy="268385"/>
          </a:xfrm>
          <a:prstGeom prst="bentConnector3">
            <a:avLst>
              <a:gd name="adj1" fmla="val 39562"/>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88" name="文本框 87"/>
          <p:cNvSpPr txBox="1"/>
          <p:nvPr>
            <p:custDataLst>
              <p:tags r:id="rId23"/>
            </p:custDataLst>
          </p:nvPr>
        </p:nvSpPr>
        <p:spPr>
          <a:xfrm>
            <a:off x="1641849" y="2084640"/>
            <a:ext cx="864221" cy="231282"/>
          </a:xfrm>
          <a:prstGeom prst="rect">
            <a:avLst/>
          </a:prstGeom>
          <a:noFill/>
        </p:spPr>
        <p:txBody>
          <a:bodyPr wrap="square" rtlCol="0">
            <a:spAutoFit/>
          </a:bodyPr>
          <a:lstStyle/>
          <a:p>
            <a:r>
              <a:rPr lang="en-US" altLang="zh-CN" sz="903" b="1">
                <a:solidFill>
                  <a:srgbClr val="00B050"/>
                </a:solidFill>
              </a:rPr>
              <a:t>0.24</a:t>
            </a:r>
            <a:r>
              <a:rPr lang="zh-CN" altLang="en-US" sz="903" b="1">
                <a:solidFill>
                  <a:srgbClr val="00B050"/>
                </a:solidFill>
              </a:rPr>
              <a:t>；</a:t>
            </a:r>
            <a:r>
              <a:rPr lang="en-US" altLang="zh-CN" sz="903" b="1">
                <a:solidFill>
                  <a:srgbClr val="00B050"/>
                </a:solidFill>
              </a:rPr>
              <a:t>1.86</a:t>
            </a:r>
          </a:p>
        </p:txBody>
      </p:sp>
      <p:sp>
        <p:nvSpPr>
          <p:cNvPr id="90" name="文本框 89"/>
          <p:cNvSpPr txBox="1"/>
          <p:nvPr>
            <p:custDataLst>
              <p:tags r:id="rId24"/>
            </p:custDataLst>
          </p:nvPr>
        </p:nvSpPr>
        <p:spPr>
          <a:xfrm>
            <a:off x="2201557" y="1355758"/>
            <a:ext cx="809168" cy="231282"/>
          </a:xfrm>
          <a:prstGeom prst="rect">
            <a:avLst/>
          </a:prstGeom>
          <a:noFill/>
        </p:spPr>
        <p:txBody>
          <a:bodyPr wrap="square" rtlCol="0">
            <a:spAutoFit/>
          </a:bodyPr>
          <a:lstStyle/>
          <a:p>
            <a:r>
              <a:rPr lang="en-US" altLang="zh-CN" sz="903" b="1">
                <a:solidFill>
                  <a:srgbClr val="00B050"/>
                </a:solidFill>
              </a:rPr>
              <a:t>0.52</a:t>
            </a:r>
            <a:r>
              <a:rPr lang="zh-CN" altLang="en-US" sz="903" b="1">
                <a:solidFill>
                  <a:srgbClr val="00B050"/>
                </a:solidFill>
              </a:rPr>
              <a:t>；</a:t>
            </a:r>
            <a:r>
              <a:rPr lang="en-US" altLang="zh-CN" sz="903" b="1">
                <a:solidFill>
                  <a:srgbClr val="00B050"/>
                </a:solidFill>
              </a:rPr>
              <a:t>1.28</a:t>
            </a:r>
          </a:p>
        </p:txBody>
      </p:sp>
      <p:cxnSp>
        <p:nvCxnSpPr>
          <p:cNvPr id="94" name="直接箭头连接符 93"/>
          <p:cNvCxnSpPr/>
          <p:nvPr>
            <p:custDataLst>
              <p:tags r:id="rId25"/>
            </p:custDataLst>
          </p:nvPr>
        </p:nvCxnSpPr>
        <p:spPr>
          <a:xfrm flipV="1">
            <a:off x="4997602" y="2381325"/>
            <a:ext cx="2294" cy="628525"/>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6" name="肘形连接符 95"/>
          <p:cNvCxnSpPr>
            <a:endCxn id="44" idx="0"/>
          </p:cNvCxnSpPr>
          <p:nvPr>
            <p:custDataLst>
              <p:tags r:id="rId26"/>
            </p:custDataLst>
          </p:nvPr>
        </p:nvCxnSpPr>
        <p:spPr>
          <a:xfrm rot="5400000">
            <a:off x="3639249" y="2138547"/>
            <a:ext cx="374477" cy="353832"/>
          </a:xfrm>
          <a:prstGeom prst="bentConnector3">
            <a:avLst>
              <a:gd name="adj1" fmla="val 50077"/>
            </a:avLst>
          </a:prstGeom>
          <a:ln w="127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7921" y="492685"/>
            <a:ext cx="2094891" cy="626231"/>
            <a:chOff x="3035" y="3125"/>
            <a:chExt cx="3653" cy="1092"/>
          </a:xfrm>
        </p:grpSpPr>
        <p:sp>
          <p:nvSpPr>
            <p:cNvPr id="110" name="圆角矩形 109"/>
            <p:cNvSpPr/>
            <p:nvPr>
              <p:custDataLst>
                <p:tags r:id="rId58"/>
              </p:custDataLst>
            </p:nvPr>
          </p:nvSpPr>
          <p:spPr>
            <a:xfrm>
              <a:off x="3083" y="3125"/>
              <a:ext cx="3605" cy="93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6"/>
            </a:p>
          </p:txBody>
        </p:sp>
        <p:cxnSp>
          <p:nvCxnSpPr>
            <p:cNvPr id="111" name="直接箭头连接符 110"/>
            <p:cNvCxnSpPr/>
            <p:nvPr>
              <p:custDataLst>
                <p:tags r:id="rId59"/>
              </p:custDataLst>
            </p:nvPr>
          </p:nvCxnSpPr>
          <p:spPr>
            <a:xfrm>
              <a:off x="3151" y="3511"/>
              <a:ext cx="3415" cy="0"/>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2" name="文本框 111"/>
            <p:cNvSpPr txBox="1"/>
            <p:nvPr>
              <p:custDataLst>
                <p:tags r:id="rId60"/>
              </p:custDataLst>
            </p:nvPr>
          </p:nvSpPr>
          <p:spPr>
            <a:xfrm>
              <a:off x="3052" y="3125"/>
              <a:ext cx="3497" cy="646"/>
            </a:xfrm>
            <a:prstGeom prst="rect">
              <a:avLst/>
            </a:prstGeom>
            <a:noFill/>
          </p:spPr>
          <p:txBody>
            <a:bodyPr wrap="square" rtlCol="0">
              <a:spAutoFit/>
            </a:bodyPr>
            <a:lstStyle/>
            <a:p>
              <a:r>
                <a:rPr lang="zh-CN" altLang="en-US" sz="903" b="1">
                  <a:solidFill>
                    <a:srgbClr val="FF0000"/>
                  </a:solidFill>
                </a:rPr>
                <a:t>进口量（万吨）；进口额（亿美元）</a:t>
              </a:r>
              <a:endParaRPr lang="en-US" altLang="zh-CN" sz="903" b="1">
                <a:solidFill>
                  <a:srgbClr val="FF0000"/>
                </a:solidFill>
              </a:endParaRPr>
            </a:p>
          </p:txBody>
        </p:sp>
        <p:sp>
          <p:nvSpPr>
            <p:cNvPr id="113" name="文本框 112"/>
            <p:cNvSpPr txBox="1"/>
            <p:nvPr>
              <p:custDataLst>
                <p:tags r:id="rId61"/>
              </p:custDataLst>
            </p:nvPr>
          </p:nvSpPr>
          <p:spPr>
            <a:xfrm>
              <a:off x="3035" y="3571"/>
              <a:ext cx="3497" cy="646"/>
            </a:xfrm>
            <a:prstGeom prst="rect">
              <a:avLst/>
            </a:prstGeom>
            <a:noFill/>
          </p:spPr>
          <p:txBody>
            <a:bodyPr wrap="square" rtlCol="0">
              <a:spAutoFit/>
            </a:bodyPr>
            <a:lstStyle/>
            <a:p>
              <a:r>
                <a:rPr lang="zh-CN" altLang="en-US" sz="903" b="1">
                  <a:solidFill>
                    <a:srgbClr val="00B050"/>
                  </a:solidFill>
                </a:rPr>
                <a:t>出口量（万吨）；出口额（亿美元）</a:t>
              </a:r>
            </a:p>
          </p:txBody>
        </p:sp>
        <p:cxnSp>
          <p:nvCxnSpPr>
            <p:cNvPr id="114" name="直接箭头连接符 113"/>
            <p:cNvCxnSpPr/>
            <p:nvPr>
              <p:custDataLst>
                <p:tags r:id="rId62"/>
              </p:custDataLst>
            </p:nvPr>
          </p:nvCxnSpPr>
          <p:spPr>
            <a:xfrm>
              <a:off x="3151" y="3937"/>
              <a:ext cx="3398" cy="0"/>
            </a:xfrm>
            <a:prstGeom prst="straightConnector1">
              <a:avLst/>
            </a:prstGeom>
            <a:ln>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11030721" y="6309404"/>
            <a:ext cx="1103359" cy="117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6"/>
          </a:p>
        </p:txBody>
      </p:sp>
      <p:sp>
        <p:nvSpPr>
          <p:cNvPr id="115" name="文本框 114"/>
          <p:cNvSpPr txBox="1"/>
          <p:nvPr/>
        </p:nvSpPr>
        <p:spPr>
          <a:xfrm>
            <a:off x="9377977" y="6281016"/>
            <a:ext cx="2792232" cy="217432"/>
          </a:xfrm>
          <a:prstGeom prst="rect">
            <a:avLst/>
          </a:prstGeom>
          <a:noFill/>
        </p:spPr>
        <p:txBody>
          <a:bodyPr wrap="square" rtlCol="0">
            <a:spAutoFit/>
          </a:bodyPr>
          <a:lstStyle/>
          <a:p>
            <a:r>
              <a:rPr lang="zh-CN" altLang="en-US" sz="813">
                <a:latin typeface="微软雅黑" panose="020B0503020204020204" charset="-122"/>
                <a:ea typeface="微软雅黑" panose="020B0503020204020204" charset="-122"/>
                <a:cs typeface="微软雅黑" panose="020B0503020204020204" charset="-122"/>
              </a:rPr>
              <a:t>中国地质科学院全球矿产资源战略研究中心</a:t>
            </a:r>
            <a:r>
              <a:rPr lang="en-US" altLang="zh-CN" sz="813">
                <a:latin typeface="微软雅黑" panose="020B0503020204020204" charset="-122"/>
                <a:ea typeface="微软雅黑" panose="020B0503020204020204" charset="-122"/>
                <a:cs typeface="微软雅黑" panose="020B0503020204020204" charset="-122"/>
              </a:rPr>
              <a:t>  </a:t>
            </a:r>
            <a:r>
              <a:rPr lang="zh-CN" altLang="en-US" sz="813">
                <a:latin typeface="微软雅黑" panose="020B0503020204020204" charset="-122"/>
                <a:ea typeface="微软雅黑" panose="020B0503020204020204" charset="-122"/>
                <a:cs typeface="微软雅黑" panose="020B0503020204020204" charset="-122"/>
              </a:rPr>
              <a:t>郭伟编制</a:t>
            </a:r>
          </a:p>
        </p:txBody>
      </p:sp>
      <p:sp>
        <p:nvSpPr>
          <p:cNvPr id="12" name="文本框 11"/>
          <p:cNvSpPr txBox="1"/>
          <p:nvPr>
            <p:custDataLst>
              <p:tags r:id="rId27"/>
            </p:custDataLst>
          </p:nvPr>
        </p:nvSpPr>
        <p:spPr>
          <a:xfrm rot="16200000">
            <a:off x="4693863" y="2555661"/>
            <a:ext cx="815476" cy="231282"/>
          </a:xfrm>
          <a:prstGeom prst="rect">
            <a:avLst/>
          </a:prstGeom>
          <a:noFill/>
        </p:spPr>
        <p:txBody>
          <a:bodyPr wrap="square" rtlCol="0">
            <a:spAutoFit/>
          </a:bodyPr>
          <a:lstStyle/>
          <a:p>
            <a:r>
              <a:rPr lang="en-US" altLang="zh-CN" sz="903" b="1">
                <a:solidFill>
                  <a:srgbClr val="FF0000"/>
                </a:solidFill>
              </a:rPr>
              <a:t>0.52</a:t>
            </a:r>
            <a:r>
              <a:rPr lang="zh-CN" altLang="en-US" sz="903" b="1">
                <a:solidFill>
                  <a:srgbClr val="FF0000"/>
                </a:solidFill>
              </a:rPr>
              <a:t>；</a:t>
            </a:r>
            <a:r>
              <a:rPr lang="en-US" altLang="zh-CN" sz="903" b="1">
                <a:solidFill>
                  <a:srgbClr val="FF0000"/>
                </a:solidFill>
              </a:rPr>
              <a:t>2.91</a:t>
            </a:r>
          </a:p>
        </p:txBody>
      </p:sp>
      <p:sp>
        <p:nvSpPr>
          <p:cNvPr id="24" name="文本框 23"/>
          <p:cNvSpPr txBox="1"/>
          <p:nvPr>
            <p:custDataLst>
              <p:tags r:id="rId28"/>
            </p:custDataLst>
          </p:nvPr>
        </p:nvSpPr>
        <p:spPr>
          <a:xfrm>
            <a:off x="4017166" y="2662126"/>
            <a:ext cx="404871" cy="370230"/>
          </a:xfrm>
          <a:prstGeom prst="rect">
            <a:avLst/>
          </a:prstGeom>
          <a:noFill/>
        </p:spPr>
        <p:txBody>
          <a:bodyPr wrap="square" rtlCol="0">
            <a:spAutoFit/>
          </a:bodyPr>
          <a:lstStyle/>
          <a:p>
            <a:r>
              <a:rPr lang="zh-CN" altLang="en-US" sz="903"/>
              <a:t>缅甸</a:t>
            </a:r>
          </a:p>
        </p:txBody>
      </p:sp>
      <p:sp>
        <p:nvSpPr>
          <p:cNvPr id="25" name="椭圆 24"/>
          <p:cNvSpPr>
            <a:spLocks noChangeAspect="1"/>
          </p:cNvSpPr>
          <p:nvPr>
            <p:custDataLst>
              <p:tags r:id="rId29"/>
            </p:custDataLst>
          </p:nvPr>
        </p:nvSpPr>
        <p:spPr>
          <a:xfrm>
            <a:off x="4272934" y="2562915"/>
            <a:ext cx="65024" cy="65024"/>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6"/>
          </a:p>
        </p:txBody>
      </p:sp>
      <p:cxnSp>
        <p:nvCxnSpPr>
          <p:cNvPr id="27" name="直接箭头连接符 26"/>
          <p:cNvCxnSpPr/>
          <p:nvPr>
            <p:custDataLst>
              <p:tags r:id="rId30"/>
            </p:custDataLst>
          </p:nvPr>
        </p:nvCxnSpPr>
        <p:spPr>
          <a:xfrm flipV="1">
            <a:off x="4306770" y="2205643"/>
            <a:ext cx="0" cy="357629"/>
          </a:xfrm>
          <a:prstGeom prst="straightConnector1">
            <a:avLst/>
          </a:prstGeom>
          <a:ln w="381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sp>
        <p:nvSpPr>
          <p:cNvPr id="28" name="文本框 27"/>
          <p:cNvSpPr txBox="1"/>
          <p:nvPr>
            <p:custDataLst>
              <p:tags r:id="rId31"/>
            </p:custDataLst>
          </p:nvPr>
        </p:nvSpPr>
        <p:spPr>
          <a:xfrm rot="16200000">
            <a:off x="3814732" y="2311362"/>
            <a:ext cx="749527" cy="231282"/>
          </a:xfrm>
          <a:prstGeom prst="rect">
            <a:avLst/>
          </a:prstGeom>
          <a:noFill/>
        </p:spPr>
        <p:txBody>
          <a:bodyPr wrap="square" rtlCol="0">
            <a:spAutoFit/>
          </a:bodyPr>
          <a:lstStyle/>
          <a:p>
            <a:r>
              <a:rPr lang="en-US" altLang="zh-CN" sz="903" b="1">
                <a:solidFill>
                  <a:srgbClr val="FF0000"/>
                </a:solidFill>
              </a:rPr>
              <a:t>1.87</a:t>
            </a:r>
            <a:r>
              <a:rPr lang="zh-CN" altLang="en-US" sz="903" b="1">
                <a:solidFill>
                  <a:srgbClr val="FF0000"/>
                </a:solidFill>
              </a:rPr>
              <a:t>；</a:t>
            </a:r>
            <a:r>
              <a:rPr lang="en-US" altLang="zh-CN" sz="903" b="1">
                <a:solidFill>
                  <a:srgbClr val="FF0000"/>
                </a:solidFill>
              </a:rPr>
              <a:t>6.16</a:t>
            </a:r>
          </a:p>
        </p:txBody>
      </p:sp>
      <p:sp>
        <p:nvSpPr>
          <p:cNvPr id="29" name="椭圆 28"/>
          <p:cNvSpPr>
            <a:spLocks noChangeAspect="1"/>
          </p:cNvSpPr>
          <p:nvPr>
            <p:custDataLst>
              <p:tags r:id="rId32"/>
            </p:custDataLst>
          </p:nvPr>
        </p:nvSpPr>
        <p:spPr>
          <a:xfrm>
            <a:off x="5751917" y="1900556"/>
            <a:ext cx="65024" cy="65024"/>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6"/>
          </a:p>
        </p:txBody>
      </p:sp>
      <p:sp>
        <p:nvSpPr>
          <p:cNvPr id="63" name="文本框 62"/>
          <p:cNvSpPr txBox="1"/>
          <p:nvPr>
            <p:custDataLst>
              <p:tags r:id="rId33"/>
            </p:custDataLst>
          </p:nvPr>
        </p:nvSpPr>
        <p:spPr>
          <a:xfrm>
            <a:off x="5745610" y="1765790"/>
            <a:ext cx="445587" cy="231282"/>
          </a:xfrm>
          <a:prstGeom prst="rect">
            <a:avLst/>
          </a:prstGeom>
          <a:noFill/>
        </p:spPr>
        <p:txBody>
          <a:bodyPr wrap="square" rtlCol="0">
            <a:spAutoFit/>
          </a:bodyPr>
          <a:lstStyle/>
          <a:p>
            <a:r>
              <a:rPr lang="zh-CN" altLang="en-US" sz="903"/>
              <a:t>日本</a:t>
            </a:r>
          </a:p>
        </p:txBody>
      </p:sp>
      <p:cxnSp>
        <p:nvCxnSpPr>
          <p:cNvPr id="100" name="肘形连接符 99"/>
          <p:cNvCxnSpPr>
            <a:endCxn id="20" idx="0"/>
          </p:cNvCxnSpPr>
          <p:nvPr>
            <p:custDataLst>
              <p:tags r:id="rId34"/>
            </p:custDataLst>
          </p:nvPr>
        </p:nvCxnSpPr>
        <p:spPr>
          <a:xfrm flipV="1">
            <a:off x="5115937" y="2095537"/>
            <a:ext cx="4539599" cy="141647"/>
          </a:xfrm>
          <a:prstGeom prst="bentConnector4">
            <a:avLst>
              <a:gd name="adj1" fmla="val 46500"/>
              <a:gd name="adj2" fmla="val 251821"/>
            </a:avLst>
          </a:prstGeom>
          <a:ln w="28575">
            <a:solidFill>
              <a:srgbClr val="00B05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p:nvPr>
            <p:custDataLst>
              <p:tags r:id="rId35"/>
            </p:custDataLst>
          </p:nvPr>
        </p:nvCxnSpPr>
        <p:spPr>
          <a:xfrm flipH="1">
            <a:off x="4944384" y="1891868"/>
            <a:ext cx="801139" cy="0"/>
          </a:xfrm>
          <a:prstGeom prst="straightConnector1">
            <a:avLst/>
          </a:prstGeom>
          <a:ln w="127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3" name="文本框 102"/>
          <p:cNvSpPr txBox="1"/>
          <p:nvPr>
            <p:custDataLst>
              <p:tags r:id="rId36"/>
            </p:custDataLst>
          </p:nvPr>
        </p:nvSpPr>
        <p:spPr>
          <a:xfrm>
            <a:off x="5055724" y="1710164"/>
            <a:ext cx="742645" cy="231282"/>
          </a:xfrm>
          <a:prstGeom prst="rect">
            <a:avLst/>
          </a:prstGeom>
          <a:noFill/>
        </p:spPr>
        <p:txBody>
          <a:bodyPr wrap="square" rtlCol="0">
            <a:spAutoFit/>
          </a:bodyPr>
          <a:lstStyle/>
          <a:p>
            <a:r>
              <a:rPr lang="en-US" altLang="zh-CN" sz="903" b="1">
                <a:solidFill>
                  <a:srgbClr val="FF0000"/>
                </a:solidFill>
              </a:rPr>
              <a:t>0.09</a:t>
            </a:r>
            <a:r>
              <a:rPr lang="zh-CN" altLang="en-US" sz="903" b="1">
                <a:solidFill>
                  <a:srgbClr val="FF0000"/>
                </a:solidFill>
              </a:rPr>
              <a:t>；</a:t>
            </a:r>
            <a:r>
              <a:rPr lang="en-US" altLang="zh-CN" sz="903" b="1">
                <a:solidFill>
                  <a:srgbClr val="FF0000"/>
                </a:solidFill>
              </a:rPr>
              <a:t>0.90</a:t>
            </a:r>
          </a:p>
        </p:txBody>
      </p:sp>
      <p:cxnSp>
        <p:nvCxnSpPr>
          <p:cNvPr id="105" name="直接箭头连接符 104"/>
          <p:cNvCxnSpPr/>
          <p:nvPr>
            <p:custDataLst>
              <p:tags r:id="rId37"/>
            </p:custDataLst>
          </p:nvPr>
        </p:nvCxnSpPr>
        <p:spPr>
          <a:xfrm>
            <a:off x="4976499" y="1960684"/>
            <a:ext cx="801139" cy="0"/>
          </a:xfrm>
          <a:prstGeom prst="straightConnector1">
            <a:avLst/>
          </a:prstGeom>
          <a:ln w="38100">
            <a:solidFill>
              <a:srgbClr val="00B050"/>
            </a:solidFill>
            <a:tailEnd type="stealth" w="med" len="med"/>
          </a:ln>
        </p:spPr>
        <p:style>
          <a:lnRef idx="1">
            <a:schemeClr val="accent1"/>
          </a:lnRef>
          <a:fillRef idx="0">
            <a:schemeClr val="accent1"/>
          </a:fillRef>
          <a:effectRef idx="0">
            <a:schemeClr val="accent1"/>
          </a:effectRef>
          <a:fontRef idx="minor">
            <a:schemeClr val="tx1"/>
          </a:fontRef>
        </p:style>
      </p:cxnSp>
      <p:sp>
        <p:nvSpPr>
          <p:cNvPr id="107" name="文本框 106"/>
          <p:cNvSpPr txBox="1"/>
          <p:nvPr>
            <p:custDataLst>
              <p:tags r:id="rId38"/>
            </p:custDataLst>
          </p:nvPr>
        </p:nvSpPr>
        <p:spPr>
          <a:xfrm>
            <a:off x="5578156" y="1977975"/>
            <a:ext cx="733470" cy="231282"/>
          </a:xfrm>
          <a:prstGeom prst="rect">
            <a:avLst/>
          </a:prstGeom>
          <a:noFill/>
        </p:spPr>
        <p:txBody>
          <a:bodyPr wrap="square" rtlCol="0">
            <a:spAutoFit/>
          </a:bodyPr>
          <a:lstStyle/>
          <a:p>
            <a:r>
              <a:rPr lang="en-US" altLang="zh-CN" sz="903" b="1">
                <a:solidFill>
                  <a:srgbClr val="00B050"/>
                </a:solidFill>
              </a:rPr>
              <a:t>0.39</a:t>
            </a:r>
            <a:r>
              <a:rPr lang="zh-CN" altLang="en-US" sz="903" b="1">
                <a:solidFill>
                  <a:srgbClr val="00B050"/>
                </a:solidFill>
              </a:rPr>
              <a:t>；</a:t>
            </a:r>
            <a:r>
              <a:rPr lang="en-US" altLang="zh-CN" sz="903" b="1">
                <a:solidFill>
                  <a:srgbClr val="00B050"/>
                </a:solidFill>
              </a:rPr>
              <a:t>5.64</a:t>
            </a:r>
          </a:p>
        </p:txBody>
      </p:sp>
      <p:sp>
        <p:nvSpPr>
          <p:cNvPr id="116" name="文本框 115"/>
          <p:cNvSpPr txBox="1"/>
          <p:nvPr>
            <p:custDataLst>
              <p:tags r:id="rId39"/>
            </p:custDataLst>
          </p:nvPr>
        </p:nvSpPr>
        <p:spPr>
          <a:xfrm>
            <a:off x="8203507" y="1651096"/>
            <a:ext cx="733470" cy="231282"/>
          </a:xfrm>
          <a:prstGeom prst="rect">
            <a:avLst/>
          </a:prstGeom>
          <a:noFill/>
        </p:spPr>
        <p:txBody>
          <a:bodyPr wrap="square" rtlCol="0">
            <a:spAutoFit/>
          </a:bodyPr>
          <a:lstStyle/>
          <a:p>
            <a:r>
              <a:rPr lang="en-US" altLang="zh-CN" sz="903" b="1">
                <a:solidFill>
                  <a:srgbClr val="00B050"/>
                </a:solidFill>
              </a:rPr>
              <a:t>1.38</a:t>
            </a:r>
            <a:r>
              <a:rPr lang="zh-CN" altLang="en-US" sz="903" b="1">
                <a:solidFill>
                  <a:srgbClr val="00B050"/>
                </a:solidFill>
              </a:rPr>
              <a:t>；</a:t>
            </a:r>
            <a:r>
              <a:rPr lang="en-US" altLang="zh-CN" sz="903" b="1">
                <a:solidFill>
                  <a:srgbClr val="00B050"/>
                </a:solidFill>
              </a:rPr>
              <a:t>5.61</a:t>
            </a:r>
          </a:p>
        </p:txBody>
      </p:sp>
      <p:sp>
        <p:nvSpPr>
          <p:cNvPr id="117" name="文本框 116"/>
          <p:cNvSpPr txBox="1"/>
          <p:nvPr>
            <p:custDataLst>
              <p:tags r:id="rId40"/>
            </p:custDataLst>
          </p:nvPr>
        </p:nvSpPr>
        <p:spPr>
          <a:xfrm>
            <a:off x="1117122" y="1605218"/>
            <a:ext cx="394548" cy="370230"/>
          </a:xfrm>
          <a:prstGeom prst="rect">
            <a:avLst/>
          </a:prstGeom>
          <a:noFill/>
        </p:spPr>
        <p:txBody>
          <a:bodyPr wrap="square" rtlCol="0">
            <a:spAutoFit/>
          </a:bodyPr>
          <a:lstStyle/>
          <a:p>
            <a:r>
              <a:rPr lang="zh-CN" altLang="en-US" sz="903"/>
              <a:t>德国</a:t>
            </a:r>
          </a:p>
        </p:txBody>
      </p:sp>
      <p:sp>
        <p:nvSpPr>
          <p:cNvPr id="118" name="椭圆 117"/>
          <p:cNvSpPr>
            <a:spLocks noChangeAspect="1"/>
          </p:cNvSpPr>
          <p:nvPr>
            <p:custDataLst>
              <p:tags r:id="rId41"/>
            </p:custDataLst>
          </p:nvPr>
        </p:nvSpPr>
        <p:spPr>
          <a:xfrm>
            <a:off x="1437692" y="1586294"/>
            <a:ext cx="65024" cy="65024"/>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6"/>
          </a:p>
        </p:txBody>
      </p:sp>
      <p:sp>
        <p:nvSpPr>
          <p:cNvPr id="119" name="椭圆 118"/>
          <p:cNvSpPr>
            <a:spLocks noChangeAspect="1"/>
          </p:cNvSpPr>
          <p:nvPr>
            <p:custDataLst>
              <p:tags r:id="rId42"/>
            </p:custDataLst>
          </p:nvPr>
        </p:nvSpPr>
        <p:spPr>
          <a:xfrm>
            <a:off x="1662493" y="1893674"/>
            <a:ext cx="65024" cy="65024"/>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6"/>
          </a:p>
        </p:txBody>
      </p:sp>
      <p:cxnSp>
        <p:nvCxnSpPr>
          <p:cNvPr id="120" name="肘形连接符 119"/>
          <p:cNvCxnSpPr/>
          <p:nvPr>
            <p:custDataLst>
              <p:tags r:id="rId43"/>
            </p:custDataLst>
          </p:nvPr>
        </p:nvCxnSpPr>
        <p:spPr>
          <a:xfrm rot="10800000">
            <a:off x="1491026" y="1623570"/>
            <a:ext cx="2464206" cy="333760"/>
          </a:xfrm>
          <a:prstGeom prst="bentConnector3">
            <a:avLst>
              <a:gd name="adj1" fmla="val 49988"/>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121" name="文本框 120"/>
          <p:cNvSpPr txBox="1"/>
          <p:nvPr>
            <p:custDataLst>
              <p:tags r:id="rId44"/>
            </p:custDataLst>
          </p:nvPr>
        </p:nvSpPr>
        <p:spPr>
          <a:xfrm>
            <a:off x="1736472" y="1603498"/>
            <a:ext cx="809168" cy="231282"/>
          </a:xfrm>
          <a:prstGeom prst="rect">
            <a:avLst/>
          </a:prstGeom>
          <a:noFill/>
        </p:spPr>
        <p:txBody>
          <a:bodyPr wrap="square" rtlCol="0">
            <a:spAutoFit/>
          </a:bodyPr>
          <a:lstStyle/>
          <a:p>
            <a:r>
              <a:rPr lang="en-US" altLang="zh-CN" sz="903" b="1">
                <a:solidFill>
                  <a:srgbClr val="00B050"/>
                </a:solidFill>
              </a:rPr>
              <a:t>0.38</a:t>
            </a:r>
            <a:r>
              <a:rPr lang="zh-CN" altLang="en-US" sz="903" b="1">
                <a:solidFill>
                  <a:srgbClr val="00B050"/>
                </a:solidFill>
              </a:rPr>
              <a:t>；</a:t>
            </a:r>
            <a:r>
              <a:rPr lang="en-US" altLang="zh-CN" sz="903" b="1">
                <a:solidFill>
                  <a:srgbClr val="00B050"/>
                </a:solidFill>
              </a:rPr>
              <a:t>7.31</a:t>
            </a:r>
          </a:p>
        </p:txBody>
      </p:sp>
      <p:sp>
        <p:nvSpPr>
          <p:cNvPr id="122" name="文本框 121"/>
          <p:cNvSpPr txBox="1"/>
          <p:nvPr>
            <p:custDataLst>
              <p:tags r:id="rId45"/>
            </p:custDataLst>
          </p:nvPr>
        </p:nvSpPr>
        <p:spPr>
          <a:xfrm>
            <a:off x="3316958" y="2117328"/>
            <a:ext cx="750674" cy="231282"/>
          </a:xfrm>
          <a:prstGeom prst="rect">
            <a:avLst/>
          </a:prstGeom>
          <a:noFill/>
        </p:spPr>
        <p:txBody>
          <a:bodyPr wrap="square" rtlCol="0">
            <a:spAutoFit/>
          </a:bodyPr>
          <a:lstStyle/>
          <a:p>
            <a:r>
              <a:rPr lang="en-US" altLang="zh-CN" sz="903" b="1">
                <a:solidFill>
                  <a:srgbClr val="00B050"/>
                </a:solidFill>
              </a:rPr>
              <a:t>0.18</a:t>
            </a:r>
            <a:r>
              <a:rPr lang="zh-CN" altLang="en-US" sz="903" b="1">
                <a:solidFill>
                  <a:srgbClr val="00B050"/>
                </a:solidFill>
              </a:rPr>
              <a:t>；</a:t>
            </a:r>
            <a:r>
              <a:rPr lang="en-US" altLang="zh-CN" sz="903" b="1">
                <a:solidFill>
                  <a:srgbClr val="00B050"/>
                </a:solidFill>
              </a:rPr>
              <a:t>0.99</a:t>
            </a:r>
          </a:p>
        </p:txBody>
      </p:sp>
      <p:graphicFrame>
        <p:nvGraphicFramePr>
          <p:cNvPr id="125" name="图表 124"/>
          <p:cNvGraphicFramePr/>
          <p:nvPr>
            <p:custDataLst>
              <p:tags r:id="rId46"/>
            </p:custDataLst>
          </p:nvPr>
        </p:nvGraphicFramePr>
        <p:xfrm>
          <a:off x="377057" y="4392290"/>
          <a:ext cx="1788084" cy="1787510"/>
        </p:xfrm>
        <a:graphic>
          <a:graphicData uri="http://schemas.openxmlformats.org/drawingml/2006/chart">
            <c:chart xmlns:c="http://schemas.openxmlformats.org/drawingml/2006/chart" xmlns:r="http://schemas.openxmlformats.org/officeDocument/2006/relationships" r:id="rId65"/>
          </a:graphicData>
        </a:graphic>
      </p:graphicFrame>
      <p:sp>
        <p:nvSpPr>
          <p:cNvPr id="13" name="文本框 12"/>
          <p:cNvSpPr txBox="1"/>
          <p:nvPr/>
        </p:nvSpPr>
        <p:spPr>
          <a:xfrm>
            <a:off x="794831" y="5123465"/>
            <a:ext cx="918128" cy="370230"/>
          </a:xfrm>
          <a:prstGeom prst="rect">
            <a:avLst/>
          </a:prstGeom>
          <a:noFill/>
        </p:spPr>
        <p:txBody>
          <a:bodyPr wrap="square" rtlCol="0">
            <a:spAutoFit/>
          </a:bodyPr>
          <a:lstStyle/>
          <a:p>
            <a:pPr algn="ctr"/>
            <a:r>
              <a:rPr lang="zh-CN" altLang="en-US" sz="903" b="1">
                <a:solidFill>
                  <a:srgbClr val="FF0000"/>
                </a:solidFill>
                <a:latin typeface="微软雅黑" panose="020B0503020204020204" charset="-122"/>
                <a:ea typeface="微软雅黑" panose="020B0503020204020204" charset="-122"/>
                <a:cs typeface="微软雅黑" panose="020B0503020204020204" charset="-122"/>
              </a:rPr>
              <a:t>总进口量</a:t>
            </a:r>
          </a:p>
          <a:p>
            <a:pPr algn="ctr"/>
            <a:r>
              <a:rPr lang="en-US" altLang="zh-CN" sz="903" b="1">
                <a:solidFill>
                  <a:srgbClr val="FF0000"/>
                </a:solidFill>
                <a:latin typeface="微软雅黑" panose="020B0503020204020204" charset="-122"/>
                <a:ea typeface="微软雅黑" panose="020B0503020204020204" charset="-122"/>
                <a:cs typeface="微软雅黑" panose="020B0503020204020204" charset="-122"/>
              </a:rPr>
              <a:t>7.20</a:t>
            </a:r>
            <a:r>
              <a:rPr lang="zh-CN" altLang="en-US" sz="903" b="1">
                <a:solidFill>
                  <a:srgbClr val="FF0000"/>
                </a:solidFill>
                <a:latin typeface="微软雅黑" panose="020B0503020204020204" charset="-122"/>
                <a:ea typeface="微软雅黑" panose="020B0503020204020204" charset="-122"/>
                <a:cs typeface="微软雅黑" panose="020B0503020204020204" charset="-122"/>
              </a:rPr>
              <a:t>万吨</a:t>
            </a:r>
          </a:p>
        </p:txBody>
      </p:sp>
      <p:graphicFrame>
        <p:nvGraphicFramePr>
          <p:cNvPr id="126" name="图表 125"/>
          <p:cNvGraphicFramePr/>
          <p:nvPr>
            <p:custDataLst>
              <p:tags r:id="rId47"/>
            </p:custDataLst>
          </p:nvPr>
        </p:nvGraphicFramePr>
        <p:xfrm>
          <a:off x="2291304" y="4392290"/>
          <a:ext cx="1788084" cy="1787510"/>
        </p:xfrm>
        <a:graphic>
          <a:graphicData uri="http://schemas.openxmlformats.org/drawingml/2006/chart">
            <c:chart xmlns:c="http://schemas.openxmlformats.org/drawingml/2006/chart" xmlns:r="http://schemas.openxmlformats.org/officeDocument/2006/relationships" r:id="rId66"/>
          </a:graphicData>
        </a:graphic>
      </p:graphicFrame>
      <p:sp>
        <p:nvSpPr>
          <p:cNvPr id="104" name="文本框 103"/>
          <p:cNvSpPr txBox="1"/>
          <p:nvPr>
            <p:custDataLst>
              <p:tags r:id="rId48"/>
            </p:custDataLst>
          </p:nvPr>
        </p:nvSpPr>
        <p:spPr>
          <a:xfrm>
            <a:off x="2698756" y="5123465"/>
            <a:ext cx="918128" cy="370230"/>
          </a:xfrm>
          <a:prstGeom prst="rect">
            <a:avLst/>
          </a:prstGeom>
          <a:noFill/>
        </p:spPr>
        <p:txBody>
          <a:bodyPr wrap="square" rtlCol="0">
            <a:spAutoFit/>
          </a:bodyPr>
          <a:lstStyle/>
          <a:p>
            <a:pPr algn="ctr"/>
            <a:r>
              <a:rPr lang="zh-CN" altLang="en-US" sz="903" b="1">
                <a:solidFill>
                  <a:srgbClr val="FF0000"/>
                </a:solidFill>
                <a:latin typeface="微软雅黑" panose="020B0503020204020204" charset="-122"/>
                <a:ea typeface="微软雅黑" panose="020B0503020204020204" charset="-122"/>
                <a:cs typeface="微软雅黑" panose="020B0503020204020204" charset="-122"/>
              </a:rPr>
              <a:t>总进口额</a:t>
            </a:r>
          </a:p>
          <a:p>
            <a:pPr algn="ctr"/>
            <a:r>
              <a:rPr lang="en-US" altLang="zh-CN" sz="903" b="1">
                <a:solidFill>
                  <a:srgbClr val="FF0000"/>
                </a:solidFill>
                <a:latin typeface="微软雅黑" panose="020B0503020204020204" charset="-122"/>
                <a:ea typeface="微软雅黑" panose="020B0503020204020204" charset="-122"/>
                <a:cs typeface="微软雅黑" panose="020B0503020204020204" charset="-122"/>
              </a:rPr>
              <a:t>18.40</a:t>
            </a:r>
            <a:r>
              <a:rPr lang="zh-CN" altLang="en-US" sz="903" b="1">
                <a:solidFill>
                  <a:srgbClr val="FF0000"/>
                </a:solidFill>
                <a:latin typeface="微软雅黑" panose="020B0503020204020204" charset="-122"/>
                <a:ea typeface="微软雅黑" panose="020B0503020204020204" charset="-122"/>
                <a:cs typeface="微软雅黑" panose="020B0503020204020204" charset="-122"/>
              </a:rPr>
              <a:t>亿美元</a:t>
            </a:r>
          </a:p>
        </p:txBody>
      </p:sp>
      <p:sp>
        <p:nvSpPr>
          <p:cNvPr id="106" name="文本框 105"/>
          <p:cNvSpPr txBox="1"/>
          <p:nvPr>
            <p:custDataLst>
              <p:tags r:id="rId49"/>
            </p:custDataLst>
          </p:nvPr>
        </p:nvSpPr>
        <p:spPr>
          <a:xfrm>
            <a:off x="4687555" y="5123465"/>
            <a:ext cx="927303" cy="370230"/>
          </a:xfrm>
          <a:prstGeom prst="rect">
            <a:avLst/>
          </a:prstGeom>
          <a:noFill/>
        </p:spPr>
        <p:txBody>
          <a:bodyPr wrap="square" rtlCol="0">
            <a:spAutoFit/>
          </a:bodyPr>
          <a:lstStyle/>
          <a:p>
            <a:pPr algn="ctr"/>
            <a:r>
              <a:rPr lang="zh-CN" altLang="en-US" sz="903" b="1">
                <a:solidFill>
                  <a:srgbClr val="00B050"/>
                </a:solidFill>
                <a:latin typeface="微软雅黑" panose="020B0503020204020204" charset="-122"/>
                <a:ea typeface="微软雅黑" panose="020B0503020204020204" charset="-122"/>
                <a:cs typeface="微软雅黑" panose="020B0503020204020204" charset="-122"/>
              </a:rPr>
              <a:t>总出口量</a:t>
            </a:r>
          </a:p>
          <a:p>
            <a:pPr algn="ctr"/>
            <a:r>
              <a:rPr lang="en-US" altLang="zh-CN" sz="903" b="1">
                <a:solidFill>
                  <a:srgbClr val="00B050"/>
                </a:solidFill>
                <a:latin typeface="微软雅黑" panose="020B0503020204020204" charset="-122"/>
                <a:ea typeface="微软雅黑" panose="020B0503020204020204" charset="-122"/>
                <a:cs typeface="微软雅黑" panose="020B0503020204020204" charset="-122"/>
              </a:rPr>
              <a:t>6.44</a:t>
            </a:r>
            <a:r>
              <a:rPr lang="zh-CN" altLang="en-US" sz="903" b="1">
                <a:solidFill>
                  <a:srgbClr val="00B050"/>
                </a:solidFill>
                <a:latin typeface="微软雅黑" panose="020B0503020204020204" charset="-122"/>
                <a:ea typeface="微软雅黑" panose="020B0503020204020204" charset="-122"/>
                <a:cs typeface="微软雅黑" panose="020B0503020204020204" charset="-122"/>
              </a:rPr>
              <a:t>万吨</a:t>
            </a:r>
          </a:p>
        </p:txBody>
      </p:sp>
      <p:graphicFrame>
        <p:nvGraphicFramePr>
          <p:cNvPr id="128" name="图表 127"/>
          <p:cNvGraphicFramePr/>
          <p:nvPr>
            <p:custDataLst>
              <p:tags r:id="rId50"/>
            </p:custDataLst>
          </p:nvPr>
        </p:nvGraphicFramePr>
        <p:xfrm>
          <a:off x="4254296" y="4392290"/>
          <a:ext cx="1788084" cy="1787510"/>
        </p:xfrm>
        <a:graphic>
          <a:graphicData uri="http://schemas.openxmlformats.org/drawingml/2006/chart">
            <c:chart xmlns:c="http://schemas.openxmlformats.org/drawingml/2006/chart" xmlns:r="http://schemas.openxmlformats.org/officeDocument/2006/relationships" r:id="rId67"/>
          </a:graphicData>
        </a:graphic>
      </p:graphicFrame>
      <p:graphicFrame>
        <p:nvGraphicFramePr>
          <p:cNvPr id="129" name="图表 128"/>
          <p:cNvGraphicFramePr/>
          <p:nvPr>
            <p:custDataLst>
              <p:tags r:id="rId51"/>
            </p:custDataLst>
          </p:nvPr>
        </p:nvGraphicFramePr>
        <p:xfrm>
          <a:off x="6180013" y="4392290"/>
          <a:ext cx="1788084" cy="1787510"/>
        </p:xfrm>
        <a:graphic>
          <a:graphicData uri="http://schemas.openxmlformats.org/drawingml/2006/chart">
            <c:chart xmlns:c="http://schemas.openxmlformats.org/drawingml/2006/chart" xmlns:r="http://schemas.openxmlformats.org/officeDocument/2006/relationships" r:id="rId68"/>
          </a:graphicData>
        </a:graphic>
      </p:graphicFrame>
      <p:sp>
        <p:nvSpPr>
          <p:cNvPr id="108" name="文本框 107"/>
          <p:cNvSpPr txBox="1"/>
          <p:nvPr>
            <p:custDataLst>
              <p:tags r:id="rId52"/>
            </p:custDataLst>
          </p:nvPr>
        </p:nvSpPr>
        <p:spPr>
          <a:xfrm>
            <a:off x="6647680" y="5123465"/>
            <a:ext cx="918128" cy="370230"/>
          </a:xfrm>
          <a:prstGeom prst="rect">
            <a:avLst/>
          </a:prstGeom>
          <a:noFill/>
        </p:spPr>
        <p:txBody>
          <a:bodyPr wrap="square" rtlCol="0">
            <a:spAutoFit/>
          </a:bodyPr>
          <a:lstStyle/>
          <a:p>
            <a:pPr algn="ctr"/>
            <a:r>
              <a:rPr lang="zh-CN" altLang="en-US" sz="903" b="1">
                <a:solidFill>
                  <a:srgbClr val="00B050"/>
                </a:solidFill>
                <a:latin typeface="微软雅黑" panose="020B0503020204020204" charset="-122"/>
                <a:ea typeface="微软雅黑" panose="020B0503020204020204" charset="-122"/>
                <a:cs typeface="微软雅黑" panose="020B0503020204020204" charset="-122"/>
              </a:rPr>
              <a:t>总出口额</a:t>
            </a:r>
          </a:p>
          <a:p>
            <a:pPr algn="ctr"/>
            <a:r>
              <a:rPr lang="en-US" altLang="zh-CN" sz="903" b="1">
                <a:solidFill>
                  <a:srgbClr val="00B050"/>
                </a:solidFill>
                <a:latin typeface="微软雅黑" panose="020B0503020204020204" charset="-122"/>
                <a:ea typeface="微软雅黑" panose="020B0503020204020204" charset="-122"/>
                <a:cs typeface="微软雅黑" panose="020B0503020204020204" charset="-122"/>
              </a:rPr>
              <a:t>56.71</a:t>
            </a:r>
            <a:r>
              <a:rPr lang="zh-CN" altLang="en-US" sz="903" b="1">
                <a:solidFill>
                  <a:srgbClr val="00B050"/>
                </a:solidFill>
                <a:latin typeface="微软雅黑" panose="020B0503020204020204" charset="-122"/>
                <a:ea typeface="微软雅黑" panose="020B0503020204020204" charset="-122"/>
                <a:cs typeface="微软雅黑" panose="020B0503020204020204" charset="-122"/>
              </a:rPr>
              <a:t>亿美元</a:t>
            </a:r>
          </a:p>
        </p:txBody>
      </p:sp>
      <p:graphicFrame>
        <p:nvGraphicFramePr>
          <p:cNvPr id="130" name="图表 129"/>
          <p:cNvGraphicFramePr/>
          <p:nvPr>
            <p:custDataLst>
              <p:tags r:id="rId53"/>
            </p:custDataLst>
          </p:nvPr>
        </p:nvGraphicFramePr>
        <p:xfrm>
          <a:off x="8212969" y="4392290"/>
          <a:ext cx="1788084" cy="1787510"/>
        </p:xfrm>
        <a:graphic>
          <a:graphicData uri="http://schemas.openxmlformats.org/drawingml/2006/chart">
            <c:chart xmlns:c="http://schemas.openxmlformats.org/drawingml/2006/chart" xmlns:r="http://schemas.openxmlformats.org/officeDocument/2006/relationships" r:id="rId69"/>
          </a:graphicData>
        </a:graphic>
      </p:graphicFrame>
      <p:sp>
        <p:nvSpPr>
          <p:cNvPr id="101" name="文本框 100"/>
          <p:cNvSpPr txBox="1"/>
          <p:nvPr>
            <p:custDataLst>
              <p:tags r:id="rId54"/>
            </p:custDataLst>
          </p:nvPr>
        </p:nvSpPr>
        <p:spPr>
          <a:xfrm>
            <a:off x="8660564" y="5123465"/>
            <a:ext cx="918128" cy="370230"/>
          </a:xfrm>
          <a:prstGeom prst="rect">
            <a:avLst/>
          </a:prstGeom>
          <a:noFill/>
        </p:spPr>
        <p:txBody>
          <a:bodyPr wrap="square" rtlCol="0">
            <a:spAutoFit/>
          </a:bodyPr>
          <a:lstStyle/>
          <a:p>
            <a:pPr algn="ctr"/>
            <a:r>
              <a:rPr lang="zh-CN" altLang="en-US" sz="903" b="1">
                <a:solidFill>
                  <a:srgbClr val="FF0000"/>
                </a:solidFill>
                <a:latin typeface="微软雅黑" panose="020B0503020204020204" charset="-122"/>
                <a:ea typeface="微软雅黑" panose="020B0503020204020204" charset="-122"/>
                <a:cs typeface="微软雅黑" panose="020B0503020204020204" charset="-122"/>
              </a:rPr>
              <a:t>总进口量</a:t>
            </a:r>
          </a:p>
          <a:p>
            <a:pPr algn="ctr"/>
            <a:r>
              <a:rPr lang="en-US" altLang="zh-CN" sz="903" b="1">
                <a:solidFill>
                  <a:srgbClr val="FF0000"/>
                </a:solidFill>
                <a:latin typeface="微软雅黑" panose="020B0503020204020204" charset="-122"/>
                <a:ea typeface="微软雅黑" panose="020B0503020204020204" charset="-122"/>
                <a:cs typeface="微软雅黑" panose="020B0503020204020204" charset="-122"/>
              </a:rPr>
              <a:t>7.20</a:t>
            </a:r>
            <a:r>
              <a:rPr lang="zh-CN" altLang="en-US" sz="903" b="1">
                <a:solidFill>
                  <a:srgbClr val="FF0000"/>
                </a:solidFill>
                <a:latin typeface="微软雅黑" panose="020B0503020204020204" charset="-122"/>
                <a:ea typeface="微软雅黑" panose="020B0503020204020204" charset="-122"/>
                <a:cs typeface="微软雅黑" panose="020B0503020204020204" charset="-122"/>
              </a:rPr>
              <a:t>万吨</a:t>
            </a:r>
          </a:p>
        </p:txBody>
      </p:sp>
      <p:graphicFrame>
        <p:nvGraphicFramePr>
          <p:cNvPr id="131" name="图表 130"/>
          <p:cNvGraphicFramePr/>
          <p:nvPr>
            <p:custDataLst>
              <p:tags r:id="rId55"/>
            </p:custDataLst>
          </p:nvPr>
        </p:nvGraphicFramePr>
        <p:xfrm>
          <a:off x="10163918" y="4392290"/>
          <a:ext cx="1788084" cy="1787510"/>
        </p:xfrm>
        <a:graphic>
          <a:graphicData uri="http://schemas.openxmlformats.org/drawingml/2006/chart">
            <c:chart xmlns:c="http://schemas.openxmlformats.org/drawingml/2006/chart" xmlns:r="http://schemas.openxmlformats.org/officeDocument/2006/relationships" r:id="rId70"/>
          </a:graphicData>
        </a:graphic>
      </p:graphicFrame>
      <p:sp>
        <p:nvSpPr>
          <p:cNvPr id="99" name="文本框 98"/>
          <p:cNvSpPr txBox="1"/>
          <p:nvPr>
            <p:custDataLst>
              <p:tags r:id="rId56"/>
            </p:custDataLst>
          </p:nvPr>
        </p:nvSpPr>
        <p:spPr>
          <a:xfrm>
            <a:off x="10610366" y="5123465"/>
            <a:ext cx="918128" cy="370230"/>
          </a:xfrm>
          <a:prstGeom prst="rect">
            <a:avLst/>
          </a:prstGeom>
          <a:noFill/>
        </p:spPr>
        <p:txBody>
          <a:bodyPr wrap="square" rtlCol="0">
            <a:spAutoFit/>
          </a:bodyPr>
          <a:lstStyle/>
          <a:p>
            <a:pPr algn="ctr"/>
            <a:r>
              <a:rPr lang="zh-CN" altLang="en-US" sz="903" b="1">
                <a:solidFill>
                  <a:srgbClr val="00B050"/>
                </a:solidFill>
                <a:latin typeface="微软雅黑" panose="020B0503020204020204" charset="-122"/>
                <a:ea typeface="微软雅黑" panose="020B0503020204020204" charset="-122"/>
                <a:cs typeface="微软雅黑" panose="020B0503020204020204" charset="-122"/>
              </a:rPr>
              <a:t>总出口量</a:t>
            </a:r>
          </a:p>
          <a:p>
            <a:pPr algn="ctr"/>
            <a:r>
              <a:rPr lang="en-US" altLang="zh-CN" sz="903" b="1">
                <a:solidFill>
                  <a:srgbClr val="00B050"/>
                </a:solidFill>
                <a:latin typeface="微软雅黑" panose="020B0503020204020204" charset="-122"/>
                <a:ea typeface="微软雅黑" panose="020B0503020204020204" charset="-122"/>
                <a:cs typeface="微软雅黑" panose="020B0503020204020204" charset="-122"/>
              </a:rPr>
              <a:t>6.44</a:t>
            </a:r>
            <a:r>
              <a:rPr lang="zh-CN" altLang="en-US" sz="903" b="1">
                <a:solidFill>
                  <a:srgbClr val="00B050"/>
                </a:solidFill>
                <a:latin typeface="微软雅黑" panose="020B0503020204020204" charset="-122"/>
                <a:ea typeface="微软雅黑" panose="020B0503020204020204" charset="-122"/>
                <a:cs typeface="微软雅黑" panose="020B0503020204020204" charset="-122"/>
              </a:rPr>
              <a:t>万吨</a:t>
            </a:r>
          </a:p>
        </p:txBody>
      </p:sp>
      <p:sp>
        <p:nvSpPr>
          <p:cNvPr id="8" name="五角星 7"/>
          <p:cNvSpPr>
            <a:spLocks noChangeAspect="1"/>
          </p:cNvSpPr>
          <p:nvPr>
            <p:custDataLst>
              <p:tags r:id="rId57"/>
            </p:custDataLst>
          </p:nvPr>
        </p:nvSpPr>
        <p:spPr>
          <a:xfrm>
            <a:off x="4857645" y="1891161"/>
            <a:ext cx="97531" cy="9753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6"/>
          </a:p>
        </p:txBody>
      </p:sp>
    </p:spTree>
    <p:custDataLst>
      <p:tags r:id="rId1"/>
    </p:custDataLst>
    <p:extLst>
      <p:ext uri="{BB962C8B-B14F-4D97-AF65-F5344CB8AC3E}">
        <p14:creationId xmlns:p14="http://schemas.microsoft.com/office/powerpoint/2010/main" val="28039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892416" y="464738"/>
            <a:ext cx="7023480" cy="584775"/>
          </a:xfrm>
          <a:prstGeom prst="rect">
            <a:avLst/>
          </a:prstGeom>
          <a:noFill/>
        </p:spPr>
        <p:txBody>
          <a:bodyPr wrap="square" rtlCol="0">
            <a:spAutoFit/>
          </a:bodyPr>
          <a:lstStyle/>
          <a:p>
            <a:pPr algn="ctr"/>
            <a:r>
              <a:rPr lang="zh-CN" altLang="en-US" sz="3200" dirty="0">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rPr>
              <a:t>主要内容</a:t>
            </a:r>
          </a:p>
        </p:txBody>
      </p:sp>
      <p:sp>
        <p:nvSpPr>
          <p:cNvPr id="8" name="文本框 7"/>
          <p:cNvSpPr txBox="1"/>
          <p:nvPr/>
        </p:nvSpPr>
        <p:spPr>
          <a:xfrm>
            <a:off x="1822324" y="1499740"/>
            <a:ext cx="9163664" cy="4708981"/>
          </a:xfrm>
          <a:prstGeom prst="rect">
            <a:avLst/>
          </a:prstGeom>
          <a:noFill/>
        </p:spPr>
        <p:txBody>
          <a:bodyPr wrap="square" rtlCol="0">
            <a:spAutoFit/>
          </a:bodyPr>
          <a:lstStyle/>
          <a:p>
            <a:pPr>
              <a:lnSpc>
                <a:spcPct val="150000"/>
              </a:lnSpc>
            </a:pPr>
            <a:r>
              <a:rPr lang="zh-CN" altLang="en-US" sz="4000" b="1" dirty="0">
                <a:solidFill>
                  <a:srgbClr val="0070C0"/>
                </a:solidFill>
                <a:latin typeface="微软雅黑" panose="020B0503020204020204" pitchFamily="34" charset="-122"/>
                <a:ea typeface="微软雅黑" panose="020B0503020204020204" pitchFamily="34" charset="-122"/>
              </a:rPr>
              <a:t>一、简要说明</a:t>
            </a:r>
            <a:endParaRPr lang="en-US" altLang="zh-CN" sz="4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4000" b="1" dirty="0">
                <a:solidFill>
                  <a:schemeClr val="accent1">
                    <a:lumMod val="75000"/>
                  </a:schemeClr>
                </a:solidFill>
                <a:latin typeface="微软雅黑" panose="020B0503020204020204" pitchFamily="34" charset="-122"/>
                <a:ea typeface="微软雅黑" panose="020B0503020204020204" pitchFamily="34" charset="-122"/>
              </a:rPr>
              <a:t>二</a:t>
            </a:r>
            <a:r>
              <a:rPr lang="zh-CN" altLang="en-US" sz="4000" b="1" dirty="0" smtClean="0">
                <a:solidFill>
                  <a:schemeClr val="accent1">
                    <a:lumMod val="75000"/>
                  </a:schemeClr>
                </a:solidFill>
                <a:latin typeface="微软雅黑" panose="020B0503020204020204" pitchFamily="34" charset="-122"/>
                <a:ea typeface="微软雅黑" panose="020B0503020204020204" pitchFamily="34" charset="-122"/>
              </a:rPr>
              <a:t>、稀土供需</a:t>
            </a:r>
            <a:r>
              <a:rPr lang="zh-CN" altLang="en-US" sz="4000" b="1" dirty="0">
                <a:solidFill>
                  <a:schemeClr val="accent1">
                    <a:lumMod val="75000"/>
                  </a:schemeClr>
                </a:solidFill>
                <a:latin typeface="微软雅黑" panose="020B0503020204020204" pitchFamily="34" charset="-122"/>
                <a:ea typeface="微软雅黑" panose="020B0503020204020204" pitchFamily="34" charset="-122"/>
              </a:rPr>
              <a:t>现状</a:t>
            </a:r>
            <a:endParaRPr lang="en-US" altLang="zh-CN" sz="4000" b="1" dirty="0">
              <a:solidFill>
                <a:schemeClr val="accent1">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4000" b="1" dirty="0">
                <a:solidFill>
                  <a:srgbClr val="FF0000"/>
                </a:solidFill>
                <a:latin typeface="微软雅黑" panose="020B0503020204020204" pitchFamily="34" charset="-122"/>
                <a:ea typeface="微软雅黑" panose="020B0503020204020204" pitchFamily="34" charset="-122"/>
              </a:rPr>
              <a:t>三</a:t>
            </a:r>
            <a:r>
              <a:rPr lang="zh-CN" altLang="en-US" sz="4000" b="1" dirty="0" smtClean="0">
                <a:solidFill>
                  <a:srgbClr val="FF0000"/>
                </a:solidFill>
                <a:latin typeface="微软雅黑" panose="020B0503020204020204" pitchFamily="34" charset="-122"/>
                <a:ea typeface="微软雅黑" panose="020B0503020204020204" pitchFamily="34" charset="-122"/>
              </a:rPr>
              <a:t>、稀土中长期</a:t>
            </a:r>
            <a:r>
              <a:rPr lang="zh-CN" altLang="en-US" sz="4000" b="1" dirty="0">
                <a:solidFill>
                  <a:srgbClr val="FF0000"/>
                </a:solidFill>
                <a:latin typeface="微软雅黑" panose="020B0503020204020204" pitchFamily="34" charset="-122"/>
                <a:ea typeface="微软雅黑" panose="020B0503020204020204" pitchFamily="34" charset="-122"/>
              </a:rPr>
              <a:t>需求趋势</a:t>
            </a:r>
            <a:endParaRPr lang="en-US" altLang="zh-CN" sz="40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4000" b="1" dirty="0">
                <a:solidFill>
                  <a:srgbClr val="0070C0"/>
                </a:solidFill>
                <a:latin typeface="微软雅黑" panose="020B0503020204020204" pitchFamily="34" charset="-122"/>
                <a:ea typeface="微软雅黑" panose="020B0503020204020204" pitchFamily="34" charset="-122"/>
              </a:rPr>
              <a:t>四</a:t>
            </a:r>
            <a:r>
              <a:rPr lang="zh-CN" altLang="en-US" sz="4000" b="1" dirty="0" smtClean="0">
                <a:solidFill>
                  <a:srgbClr val="0070C0"/>
                </a:solidFill>
                <a:latin typeface="微软雅黑" panose="020B0503020204020204" pitchFamily="34" charset="-122"/>
                <a:ea typeface="微软雅黑" panose="020B0503020204020204" pitchFamily="34" charset="-122"/>
              </a:rPr>
              <a:t>、稀土中长期</a:t>
            </a:r>
            <a:r>
              <a:rPr lang="zh-CN" altLang="en-US" sz="4000" b="1" dirty="0">
                <a:solidFill>
                  <a:srgbClr val="0070C0"/>
                </a:solidFill>
                <a:latin typeface="微软雅黑" panose="020B0503020204020204" pitchFamily="34" charset="-122"/>
                <a:ea typeface="微软雅黑" panose="020B0503020204020204" pitchFamily="34" charset="-122"/>
              </a:rPr>
              <a:t>供应</a:t>
            </a:r>
            <a:r>
              <a:rPr lang="zh-CN" altLang="en-US" sz="4000" b="1" dirty="0" smtClean="0">
                <a:solidFill>
                  <a:srgbClr val="0070C0"/>
                </a:solidFill>
                <a:latin typeface="微软雅黑" panose="020B0503020204020204" pitchFamily="34" charset="-122"/>
                <a:ea typeface="微软雅黑" panose="020B0503020204020204" pitchFamily="34" charset="-122"/>
              </a:rPr>
              <a:t>能力</a:t>
            </a:r>
            <a:endParaRPr lang="en-US" altLang="zh-CN" sz="4000" b="1" dirty="0" smtClean="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4000" b="1" dirty="0" smtClean="0">
                <a:solidFill>
                  <a:srgbClr val="0070C0"/>
                </a:solidFill>
                <a:latin typeface="微软雅黑" panose="020B0503020204020204" pitchFamily="34" charset="-122"/>
                <a:ea typeface="微软雅黑" panose="020B0503020204020204" pitchFamily="34" charset="-122"/>
              </a:rPr>
              <a:t>五、主要认识</a:t>
            </a:r>
            <a:endParaRPr lang="zh-CN" altLang="en-US" sz="4000" b="1" dirty="0">
              <a:solidFill>
                <a:srgbClr val="0070C0"/>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75400" y="1274626"/>
            <a:ext cx="11117839"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39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903966" y="4292599"/>
            <a:ext cx="810895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ct val="0"/>
              </a:spcBef>
              <a:buFont typeface="Wingdings" panose="05000000000000000000" pitchFamily="2" charset="2"/>
              <a:buChar char="l"/>
            </a:pPr>
            <a:r>
              <a:rPr lang="zh-CN" altLang="zh-CN" dirty="0">
                <a:latin typeface="微软雅黑" panose="020B0503020204020204" pitchFamily="34" charset="-122"/>
                <a:ea typeface="微软雅黑" panose="020B0503020204020204" pitchFamily="34" charset="-122"/>
              </a:rPr>
              <a:t>采用“部门需求+趋势外推”的方法</a:t>
            </a:r>
            <a:endParaRPr lang="en-US" altLang="zh-CN" dirty="0">
              <a:latin typeface="微软雅黑" panose="020B0503020204020204" pitchFamily="34" charset="-122"/>
              <a:ea typeface="微软雅黑" panose="020B0503020204020204" pitchFamily="34" charset="-122"/>
            </a:endParaRPr>
          </a:p>
          <a:p>
            <a:pPr>
              <a:lnSpc>
                <a:spcPct val="150000"/>
              </a:lnSpc>
              <a:spcBef>
                <a:spcPct val="0"/>
              </a:spcBef>
              <a:buFont typeface="Wingdings" panose="05000000000000000000" pitchFamily="2" charset="2"/>
              <a:buChar char="l"/>
            </a:pPr>
            <a:r>
              <a:rPr lang="zh-CN" altLang="zh-CN" dirty="0">
                <a:latin typeface="微软雅黑" panose="020B0503020204020204" pitchFamily="34" charset="-122"/>
                <a:ea typeface="微软雅黑" panose="020B0503020204020204" pitchFamily="34" charset="-122"/>
              </a:rPr>
              <a:t>稀土消费结构分析入手，用稀土主要直接产品作为“消费部门”</a:t>
            </a:r>
            <a:endParaRPr lang="en-US" altLang="zh-CN" dirty="0">
              <a:latin typeface="微软雅黑" panose="020B0503020204020204" pitchFamily="34" charset="-122"/>
              <a:ea typeface="微软雅黑" panose="020B0503020204020204" pitchFamily="34" charset="-122"/>
            </a:endParaRPr>
          </a:p>
          <a:p>
            <a:pPr>
              <a:lnSpc>
                <a:spcPct val="150000"/>
              </a:lnSpc>
              <a:spcBef>
                <a:spcPct val="0"/>
              </a:spcBef>
              <a:buFont typeface="Wingdings" panose="05000000000000000000" pitchFamily="2" charset="2"/>
              <a:buChar char="l"/>
            </a:pPr>
            <a:r>
              <a:rPr lang="zh-CN" altLang="zh-CN" dirty="0">
                <a:latin typeface="微软雅黑" panose="020B0503020204020204" pitchFamily="34" charset="-122"/>
                <a:ea typeface="微软雅黑" panose="020B0503020204020204" pitchFamily="34" charset="-122"/>
              </a:rPr>
              <a:t>预测</a:t>
            </a:r>
            <a:r>
              <a:rPr lang="zh-CN" altLang="en-US" dirty="0">
                <a:latin typeface="微软雅黑" panose="020B0503020204020204" pitchFamily="34" charset="-122"/>
                <a:ea typeface="微软雅黑" panose="020B0503020204020204" pitchFamily="34" charset="-122"/>
              </a:rPr>
              <a:t>各</a:t>
            </a:r>
            <a:r>
              <a:rPr lang="zh-CN" altLang="zh-CN" dirty="0">
                <a:latin typeface="微软雅黑" panose="020B0503020204020204" pitchFamily="34" charset="-122"/>
                <a:ea typeface="微软雅黑" panose="020B0503020204020204" pitchFamily="34" charset="-122"/>
              </a:rPr>
              <a:t>“消费部门”的未来需求，然后加总获得总需求</a:t>
            </a:r>
            <a:endParaRPr lang="en-US" altLang="zh-CN" dirty="0">
              <a:latin typeface="微软雅黑" panose="020B0503020204020204" pitchFamily="34" charset="-122"/>
              <a:ea typeface="微软雅黑" panose="020B0503020204020204" pitchFamily="34" charset="-122"/>
            </a:endParaRPr>
          </a:p>
          <a:p>
            <a:pPr>
              <a:lnSpc>
                <a:spcPct val="150000"/>
              </a:lnSpc>
              <a:spcBef>
                <a:spcPct val="0"/>
              </a:spcBef>
              <a:buFont typeface="Wingdings" panose="05000000000000000000" pitchFamily="2" charset="2"/>
              <a:buChar char="l"/>
            </a:pPr>
            <a:r>
              <a:rPr lang="zh-CN" altLang="zh-CN" dirty="0">
                <a:latin typeface="微软雅黑" panose="020B0503020204020204" pitchFamily="34" charset="-122"/>
                <a:ea typeface="微软雅黑" panose="020B0503020204020204" pitchFamily="34" charset="-122"/>
              </a:rPr>
              <a:t>通过分析主要产品的主要应用产业未来发展趋势预测</a:t>
            </a:r>
            <a:r>
              <a:rPr lang="zh-CN" altLang="en-US" dirty="0">
                <a:latin typeface="微软雅黑" panose="020B0503020204020204" pitchFamily="34" charset="-122"/>
                <a:ea typeface="微软雅黑" panose="020B0503020204020204" pitchFamily="34" charset="-122"/>
              </a:rPr>
              <a:t>各</a:t>
            </a:r>
            <a:r>
              <a:rPr lang="zh-CN" altLang="zh-CN" dirty="0">
                <a:latin typeface="微软雅黑" panose="020B0503020204020204" pitchFamily="34" charset="-122"/>
                <a:ea typeface="微软雅黑" panose="020B0503020204020204" pitchFamily="34" charset="-122"/>
              </a:rPr>
              <a:t>“消费部门”需求</a:t>
            </a:r>
            <a:endParaRPr lang="en-US" altLang="zh-CN" dirty="0">
              <a:latin typeface="微软雅黑" panose="020B0503020204020204" pitchFamily="34" charset="-122"/>
              <a:ea typeface="微软雅黑" panose="020B0503020204020204" pitchFamily="34" charset="-122"/>
            </a:endParaRPr>
          </a:p>
          <a:p>
            <a:pPr>
              <a:lnSpc>
                <a:spcPct val="150000"/>
              </a:lnSpc>
              <a:spcBef>
                <a:spcPct val="0"/>
              </a:spcBef>
              <a:buFont typeface="Wingdings" panose="05000000000000000000" pitchFamily="2" charset="2"/>
              <a:buChar char="l"/>
            </a:pPr>
            <a:r>
              <a:rPr lang="zh-CN" altLang="zh-CN" dirty="0">
                <a:latin typeface="微软雅黑" panose="020B0503020204020204" pitchFamily="34" charset="-122"/>
                <a:ea typeface="微软雅黑" panose="020B0503020204020204" pitchFamily="34" charset="-122"/>
              </a:rPr>
              <a:t>用历史消费趋势来加以修正和限定</a:t>
            </a:r>
            <a:endParaRPr lang="zh-CN" altLang="en-US" dirty="0">
              <a:latin typeface="微软雅黑" panose="020B0503020204020204" pitchFamily="34" charset="-122"/>
              <a:ea typeface="微软雅黑" panose="020B0503020204020204" pitchFamily="34" charset="-122"/>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3" y="1261269"/>
            <a:ext cx="5014913" cy="1231900"/>
          </a:xfrm>
          <a:prstGeom prst="rect">
            <a:avLst/>
          </a:prstGeom>
          <a:solidFill>
            <a:schemeClr val="bg1"/>
          </a:solidFill>
          <a:ln>
            <a:noFill/>
          </a:ln>
        </p:spPr>
      </p:pic>
      <p:pic>
        <p:nvPicPr>
          <p:cNvPr id="7" name="图片 14" descr="演示文稿1"/>
          <p:cNvPicPr>
            <a:picLocks noChangeAspect="1" noChangeArrowheads="1"/>
          </p:cNvPicPr>
          <p:nvPr/>
        </p:nvPicPr>
        <p:blipFill>
          <a:blip r:embed="rId3" cstate="print">
            <a:extLst>
              <a:ext uri="{28A0092B-C50C-407E-A947-70E740481C1C}">
                <a14:useLocalDpi xmlns:a14="http://schemas.microsoft.com/office/drawing/2010/main" val="0"/>
              </a:ext>
            </a:extLst>
          </a:blip>
          <a:srcRect l="23511" t="4655" r="17543" b="17886"/>
          <a:stretch>
            <a:fillRect/>
          </a:stretch>
        </p:blipFill>
        <p:spPr bwMode="auto">
          <a:xfrm>
            <a:off x="6495607" y="188913"/>
            <a:ext cx="3816350"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
          <p:cNvSpPr>
            <a:spLocks noChangeArrowheads="1"/>
          </p:cNvSpPr>
          <p:nvPr/>
        </p:nvSpPr>
        <p:spPr bwMode="auto">
          <a:xfrm>
            <a:off x="2012949" y="2749402"/>
            <a:ext cx="203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zh-CN" dirty="0"/>
              <a:t>稀土需求预测框图</a:t>
            </a:r>
            <a:endParaRPr lang="zh-CN" altLang="en-US" dirty="0"/>
          </a:p>
        </p:txBody>
      </p:sp>
      <p:sp>
        <p:nvSpPr>
          <p:cNvPr id="9" name="矩形 9"/>
          <p:cNvSpPr>
            <a:spLocks noChangeArrowheads="1"/>
          </p:cNvSpPr>
          <p:nvPr/>
        </p:nvSpPr>
        <p:spPr bwMode="auto">
          <a:xfrm>
            <a:off x="6979426" y="3744912"/>
            <a:ext cx="249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zh-CN" dirty="0"/>
              <a:t>部门需求预测法流程图</a:t>
            </a:r>
            <a:endParaRPr lang="zh-CN" altLang="en-US" dirty="0"/>
          </a:p>
        </p:txBody>
      </p:sp>
    </p:spTree>
    <p:extLst>
      <p:ext uri="{BB962C8B-B14F-4D97-AF65-F5344CB8AC3E}">
        <p14:creationId xmlns:p14="http://schemas.microsoft.com/office/powerpoint/2010/main" val="358299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a:graphicFrameLocks/>
          </p:cNvGraphicFramePr>
          <p:nvPr>
            <p:extLst>
              <p:ext uri="{D42A27DB-BD31-4B8C-83A1-F6EECF244321}">
                <p14:modId xmlns:p14="http://schemas.microsoft.com/office/powerpoint/2010/main" val="3148901279"/>
              </p:ext>
            </p:extLst>
          </p:nvPr>
        </p:nvGraphicFramePr>
        <p:xfrm>
          <a:off x="2254102" y="637954"/>
          <a:ext cx="7198242" cy="3779874"/>
        </p:xfrm>
        <a:graphic>
          <a:graphicData uri="http://schemas.openxmlformats.org/drawingml/2006/chart">
            <c:chart xmlns:c="http://schemas.openxmlformats.org/drawingml/2006/chart" xmlns:r="http://schemas.openxmlformats.org/officeDocument/2006/relationships" r:id="rId2"/>
          </a:graphicData>
        </a:graphic>
      </p:graphicFrame>
      <p:sp>
        <p:nvSpPr>
          <p:cNvPr id="8" name="矩形 1"/>
          <p:cNvSpPr>
            <a:spLocks noChangeArrowheads="1"/>
          </p:cNvSpPr>
          <p:nvPr/>
        </p:nvSpPr>
        <p:spPr bwMode="auto">
          <a:xfrm>
            <a:off x="1797954" y="4417828"/>
            <a:ext cx="81105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dirty="0"/>
              <a:t>本世纪中国长期占全球消费量的第一</a:t>
            </a:r>
            <a:endParaRPr lang="en-US" altLang="zh-CN" dirty="0"/>
          </a:p>
          <a:p>
            <a:pPr eaLnBrk="1" hangingPunct="1">
              <a:lnSpc>
                <a:spcPct val="150000"/>
              </a:lnSpc>
              <a:buFont typeface="Wingdings" panose="05000000000000000000" pitchFamily="2" charset="2"/>
              <a:buChar char="l"/>
            </a:pPr>
            <a:r>
              <a:rPr lang="zh-CN" altLang="en-US" dirty="0">
                <a:latin typeface="宋体" panose="02010600030101010101" pitchFamily="2" charset="-122"/>
                <a:cs typeface="Arial" panose="020B0604020202020204" pitchFamily="34" charset="0"/>
              </a:rPr>
              <a:t>中国</a:t>
            </a:r>
            <a:r>
              <a:rPr lang="en-US" altLang="zh-CN" dirty="0" smtClean="0">
                <a:latin typeface="宋体" panose="02010600030101010101" pitchFamily="2" charset="-122"/>
                <a:cs typeface="Arial" panose="020B0604020202020204" pitchFamily="34" charset="0"/>
              </a:rPr>
              <a:t>2023</a:t>
            </a:r>
            <a:r>
              <a:rPr lang="zh-CN" altLang="en-US" dirty="0" smtClean="0">
                <a:latin typeface="宋体" panose="02010600030101010101" pitchFamily="2" charset="-122"/>
                <a:cs typeface="Arial" panose="020B0604020202020204" pitchFamily="34" charset="0"/>
              </a:rPr>
              <a:t>年</a:t>
            </a:r>
            <a:r>
              <a:rPr lang="zh-CN" altLang="en-US" dirty="0">
                <a:latin typeface="宋体" panose="02010600030101010101" pitchFamily="2" charset="-122"/>
                <a:cs typeface="Arial" panose="020B0604020202020204" pitchFamily="34" charset="0"/>
              </a:rPr>
              <a:t>消费量占到全球</a:t>
            </a:r>
            <a:r>
              <a:rPr lang="zh-CN" altLang="en-US" dirty="0" smtClean="0">
                <a:latin typeface="宋体" panose="02010600030101010101" pitchFamily="2" charset="-122"/>
                <a:cs typeface="Arial" panose="020B0604020202020204" pitchFamily="34" charset="0"/>
              </a:rPr>
              <a:t>的</a:t>
            </a:r>
            <a:r>
              <a:rPr lang="en-US" altLang="zh-CN" dirty="0" smtClean="0">
                <a:latin typeface="宋体" panose="02010600030101010101" pitchFamily="2" charset="-122"/>
                <a:cs typeface="Arial" panose="020B0604020202020204" pitchFamily="34" charset="0"/>
              </a:rPr>
              <a:t>79%</a:t>
            </a:r>
            <a:endParaRPr lang="en-US" altLang="zh-CN"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dirty="0"/>
              <a:t>日本在</a:t>
            </a:r>
            <a:r>
              <a:rPr lang="en-US" altLang="zh-CN" dirty="0"/>
              <a:t>2007</a:t>
            </a:r>
            <a:r>
              <a:rPr lang="zh-CN" altLang="en-US" dirty="0"/>
              <a:t>年达到消费峰值后，稳中有降，</a:t>
            </a:r>
            <a:r>
              <a:rPr lang="en-US" altLang="zh-CN" dirty="0" smtClean="0"/>
              <a:t>2023</a:t>
            </a:r>
            <a:r>
              <a:rPr lang="zh-CN" altLang="en-US" dirty="0" smtClean="0"/>
              <a:t>年</a:t>
            </a:r>
            <a:r>
              <a:rPr lang="zh-CN" altLang="en-US" dirty="0"/>
              <a:t>消费量全球第二</a:t>
            </a:r>
            <a:endParaRPr lang="en-US" altLang="zh-CN" dirty="0"/>
          </a:p>
          <a:p>
            <a:pPr eaLnBrk="1" hangingPunct="1">
              <a:lnSpc>
                <a:spcPct val="150000"/>
              </a:lnSpc>
              <a:buFont typeface="Wingdings" panose="05000000000000000000" pitchFamily="2" charset="2"/>
              <a:buChar char="l"/>
            </a:pPr>
            <a:r>
              <a:rPr lang="zh-CN" altLang="en-US" dirty="0"/>
              <a:t>美国近几年维持在</a:t>
            </a:r>
            <a:r>
              <a:rPr lang="en-US" altLang="zh-CN" dirty="0"/>
              <a:t>1</a:t>
            </a:r>
            <a:r>
              <a:rPr lang="zh-CN" altLang="en-US" dirty="0"/>
              <a:t>万吨上下</a:t>
            </a:r>
            <a:endParaRPr lang="zh-CN" altLang="en-US" dirty="0">
              <a:latin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625298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p:cNvSpPr>
            <a:spLocks noChangeArrowheads="1"/>
          </p:cNvSpPr>
          <p:nvPr/>
        </p:nvSpPr>
        <p:spPr bwMode="auto">
          <a:xfrm>
            <a:off x="4114357" y="3940175"/>
            <a:ext cx="249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dirty="0"/>
              <a:t>中国分行业稀土消费量</a:t>
            </a:r>
          </a:p>
        </p:txBody>
      </p:sp>
      <p:sp>
        <p:nvSpPr>
          <p:cNvPr id="3" name="矩形 1"/>
          <p:cNvSpPr>
            <a:spLocks noChangeArrowheads="1"/>
          </p:cNvSpPr>
          <p:nvPr/>
        </p:nvSpPr>
        <p:spPr bwMode="auto">
          <a:xfrm>
            <a:off x="1587057" y="4176712"/>
            <a:ext cx="81089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dirty="0"/>
              <a:t>机械冶金和石油化工领域曾是中国早期主要的稀土消费部门</a:t>
            </a:r>
            <a:endParaRPr lang="en-US" altLang="zh-CN" dirty="0"/>
          </a:p>
          <a:p>
            <a:pPr eaLnBrk="1" hangingPunct="1">
              <a:lnSpc>
                <a:spcPct val="150000"/>
              </a:lnSpc>
              <a:buFont typeface="Wingdings" panose="05000000000000000000" pitchFamily="2" charset="2"/>
              <a:buChar char="l"/>
            </a:pPr>
            <a:r>
              <a:rPr lang="zh-CN" altLang="en-US" dirty="0"/>
              <a:t>本世纪，永磁材料、液晶抛光材料、发光材料、催化材料、储氢材料大发展</a:t>
            </a:r>
            <a:endParaRPr lang="en-US" altLang="zh-CN" dirty="0"/>
          </a:p>
          <a:p>
            <a:pPr eaLnBrk="1" hangingPunct="1">
              <a:lnSpc>
                <a:spcPct val="150000"/>
              </a:lnSpc>
              <a:buFont typeface="Wingdings" panose="05000000000000000000" pitchFamily="2" charset="2"/>
              <a:buChar char="l"/>
            </a:pPr>
            <a:r>
              <a:rPr lang="zh-CN" altLang="en-US" dirty="0"/>
              <a:t>永磁材料占稀土消费总量比例从</a:t>
            </a:r>
            <a:r>
              <a:rPr lang="en-US" altLang="zh-CN" dirty="0"/>
              <a:t>2000</a:t>
            </a:r>
            <a:r>
              <a:rPr lang="zh-CN" altLang="en-US" dirty="0"/>
              <a:t>年的</a:t>
            </a:r>
            <a:r>
              <a:rPr lang="en-US" altLang="zh-CN" dirty="0"/>
              <a:t>17%</a:t>
            </a:r>
            <a:r>
              <a:rPr lang="zh-CN" altLang="en-US" dirty="0"/>
              <a:t>迅速攀升至</a:t>
            </a:r>
            <a:r>
              <a:rPr lang="en-US" altLang="zh-CN" dirty="0"/>
              <a:t>2019</a:t>
            </a:r>
            <a:r>
              <a:rPr lang="zh-CN" altLang="en-US" dirty="0"/>
              <a:t>年的</a:t>
            </a:r>
            <a:r>
              <a:rPr lang="en-US" altLang="zh-CN" dirty="0"/>
              <a:t>43%</a:t>
            </a:r>
          </a:p>
          <a:p>
            <a:pPr eaLnBrk="1" hangingPunct="1">
              <a:lnSpc>
                <a:spcPct val="150000"/>
              </a:lnSpc>
              <a:buFont typeface="Wingdings" panose="05000000000000000000" pitchFamily="2" charset="2"/>
              <a:buChar char="l"/>
            </a:pPr>
            <a:r>
              <a:rPr lang="zh-CN" altLang="en-US" dirty="0"/>
              <a:t>永磁材料主要用于风机与电动汽车等低碳能源技术</a:t>
            </a:r>
            <a:endParaRPr lang="en-US" altLang="zh-CN" dirty="0"/>
          </a:p>
          <a:p>
            <a:pPr eaLnBrk="1" hangingPunct="1">
              <a:lnSpc>
                <a:spcPct val="150000"/>
              </a:lnSpc>
              <a:buFont typeface="Wingdings" panose="05000000000000000000" pitchFamily="2" charset="2"/>
              <a:buChar char="l"/>
            </a:pPr>
            <a:r>
              <a:rPr lang="zh-CN" altLang="en-US" dirty="0">
                <a:latin typeface="宋体" panose="02010600030101010101" pitchFamily="2" charset="-122"/>
                <a:cs typeface="Arial" panose="020B0604020202020204" pitchFamily="34" charset="0"/>
              </a:rPr>
              <a:t>照明产业萎缩，</a:t>
            </a:r>
            <a:r>
              <a:rPr lang="en-US" altLang="zh-CN" dirty="0">
                <a:latin typeface="宋体" panose="02010600030101010101" pitchFamily="2" charset="-122"/>
                <a:cs typeface="Arial" panose="020B0604020202020204" pitchFamily="34" charset="0"/>
              </a:rPr>
              <a:t>2010</a:t>
            </a:r>
            <a:r>
              <a:rPr lang="zh-CN" altLang="en-US" dirty="0">
                <a:latin typeface="宋体" panose="02010600030101010101" pitchFamily="2" charset="-122"/>
                <a:cs typeface="Arial" panose="020B0604020202020204" pitchFamily="34" charset="0"/>
              </a:rPr>
              <a:t>年后铕、钇消费量下降</a:t>
            </a:r>
            <a:endParaRPr lang="en-US" altLang="zh-CN"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en-US" altLang="zh-CN" dirty="0" smtClean="0"/>
              <a:t>2000-2023</a:t>
            </a:r>
            <a:r>
              <a:rPr lang="zh-CN" altLang="en-US" dirty="0" smtClean="0"/>
              <a:t>年</a:t>
            </a:r>
            <a:r>
              <a:rPr lang="zh-CN" altLang="en-US" dirty="0"/>
              <a:t>，中国累计稀土消费量约</a:t>
            </a:r>
            <a:r>
              <a:rPr lang="zh-CN" altLang="en-US" dirty="0" smtClean="0"/>
              <a:t>为</a:t>
            </a:r>
            <a:r>
              <a:rPr lang="en-US" altLang="zh-CN" dirty="0" smtClean="0"/>
              <a:t>210</a:t>
            </a:r>
            <a:r>
              <a:rPr lang="zh-CN" altLang="en-US" dirty="0" smtClean="0"/>
              <a:t>万</a:t>
            </a:r>
            <a:r>
              <a:rPr lang="zh-CN" altLang="en-US" dirty="0"/>
              <a:t>吨</a:t>
            </a:r>
            <a:endParaRPr lang="zh-CN" altLang="en-US" dirty="0">
              <a:latin typeface="宋体" panose="02010600030101010101" pitchFamily="2" charset="-122"/>
              <a:cs typeface="Arial" panose="020B0604020202020204" pitchFamily="34" charset="0"/>
            </a:endParaRPr>
          </a:p>
        </p:txBody>
      </p:sp>
      <p:pic>
        <p:nvPicPr>
          <p:cNvPr id="4" name="图片 9"/>
          <p:cNvPicPr>
            <a:picLocks noChangeAspect="1" noChangeArrowheads="1"/>
          </p:cNvPicPr>
          <p:nvPr/>
        </p:nvPicPr>
        <p:blipFill>
          <a:blip r:embed="rId2">
            <a:extLst>
              <a:ext uri="{28A0092B-C50C-407E-A947-70E740481C1C}">
                <a14:useLocalDpi xmlns:a14="http://schemas.microsoft.com/office/drawing/2010/main" val="0"/>
              </a:ext>
            </a:extLst>
          </a:blip>
          <a:srcRect t="9142" r="50000" b="10664"/>
          <a:stretch>
            <a:fillRect/>
          </a:stretch>
        </p:blipFill>
        <p:spPr bwMode="auto">
          <a:xfrm>
            <a:off x="1287020" y="0"/>
            <a:ext cx="8280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6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p:cNvSpPr>
            <a:spLocks noChangeArrowheads="1"/>
          </p:cNvSpPr>
          <p:nvPr/>
        </p:nvSpPr>
        <p:spPr bwMode="auto">
          <a:xfrm>
            <a:off x="2024801" y="3067235"/>
            <a:ext cx="2954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a:t>蓝图情景下风电累计装机量</a:t>
            </a:r>
          </a:p>
        </p:txBody>
      </p:sp>
      <p:sp>
        <p:nvSpPr>
          <p:cNvPr id="3" name="矩形 8"/>
          <p:cNvSpPr>
            <a:spLocks noChangeArrowheads="1"/>
          </p:cNvSpPr>
          <p:nvPr/>
        </p:nvSpPr>
        <p:spPr bwMode="auto">
          <a:xfrm>
            <a:off x="6725388" y="3051360"/>
            <a:ext cx="3384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600"/>
              <a:t>蓝图情景下各类汽车销量变化趋势</a:t>
            </a:r>
          </a:p>
        </p:txBody>
      </p:sp>
      <p:sp>
        <p:nvSpPr>
          <p:cNvPr id="4" name="矩形 1"/>
          <p:cNvSpPr>
            <a:spLocks noChangeArrowheads="1"/>
          </p:cNvSpPr>
          <p:nvPr/>
        </p:nvSpPr>
        <p:spPr bwMode="auto">
          <a:xfrm>
            <a:off x="1996132" y="3990236"/>
            <a:ext cx="8110537"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dirty="0">
                <a:latin typeface="宋体" panose="02010600030101010101" pitchFamily="2" charset="-122"/>
                <a:cs typeface="Arial" panose="020B0604020202020204" pitchFamily="34" charset="0"/>
              </a:rPr>
              <a:t>在碳中和目标的驱动下，未来节能家电、电动汽车、风机等低碳能源技术将成为驱动这些稀土元素快速增长的主要动力</a:t>
            </a:r>
            <a:endParaRPr lang="en-US" altLang="zh-CN"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dirty="0">
                <a:latin typeface="宋体" panose="02010600030101010101" pitchFamily="2" charset="-122"/>
                <a:cs typeface="Arial" panose="020B0604020202020204" pitchFamily="34" charset="0"/>
              </a:rPr>
              <a:t>平面显示设备的快速普及与应用，也极大地拉动了镧、铈等应用于玻璃陶瓷、液晶抛光的稀土元素需求的快速增长</a:t>
            </a:r>
          </a:p>
        </p:txBody>
      </p:sp>
      <p:pic>
        <p:nvPicPr>
          <p:cNvPr id="5"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400" y="499730"/>
            <a:ext cx="5099032" cy="243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4" descr="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401" y="582004"/>
            <a:ext cx="4559891" cy="237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388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311" y="167648"/>
            <a:ext cx="65532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1"/>
          <p:cNvSpPr>
            <a:spLocks noChangeArrowheads="1"/>
          </p:cNvSpPr>
          <p:nvPr/>
        </p:nvSpPr>
        <p:spPr bwMode="auto">
          <a:xfrm>
            <a:off x="1250286" y="5695323"/>
            <a:ext cx="8640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sz="1600" dirty="0" smtClean="0">
                <a:latin typeface="宋体" panose="02010600030101010101" pitchFamily="2" charset="-122"/>
                <a:cs typeface="Arial" panose="020B0604020202020204" pitchFamily="34" charset="0"/>
              </a:rPr>
              <a:t>2030</a:t>
            </a:r>
            <a:r>
              <a:rPr lang="zh-CN" altLang="en-US" sz="1600" dirty="0">
                <a:latin typeface="宋体" panose="02010600030101010101" pitchFamily="2" charset="-122"/>
                <a:cs typeface="Arial" panose="020B0604020202020204" pitchFamily="34" charset="0"/>
              </a:rPr>
              <a:t>和</a:t>
            </a:r>
            <a:r>
              <a:rPr lang="en-US" altLang="zh-CN" sz="1600" dirty="0">
                <a:latin typeface="宋体" panose="02010600030101010101" pitchFamily="2" charset="-122"/>
                <a:cs typeface="Arial" panose="020B0604020202020204" pitchFamily="34" charset="0"/>
              </a:rPr>
              <a:t>2035</a:t>
            </a:r>
            <a:r>
              <a:rPr lang="zh-CN" altLang="en-US" sz="1600" dirty="0">
                <a:latin typeface="宋体" panose="02010600030101010101" pitchFamily="2" charset="-122"/>
                <a:cs typeface="Arial" panose="020B0604020202020204" pitchFamily="34" charset="0"/>
              </a:rPr>
              <a:t>年，我国新能源汽车产量将分别</a:t>
            </a:r>
            <a:r>
              <a:rPr lang="zh-CN" altLang="en-US" sz="1600" dirty="0" smtClean="0">
                <a:latin typeface="宋体" panose="02010600030101010101" pitchFamily="2" charset="-122"/>
                <a:cs typeface="Arial" panose="020B0604020202020204" pitchFamily="34" charset="0"/>
              </a:rPr>
              <a:t>达到</a:t>
            </a:r>
            <a:r>
              <a:rPr lang="en-US" altLang="zh-CN" sz="1600" dirty="0" smtClean="0">
                <a:latin typeface="宋体" panose="02010600030101010101" pitchFamily="2" charset="-122"/>
                <a:cs typeface="Arial" panose="020B0604020202020204" pitchFamily="34" charset="0"/>
              </a:rPr>
              <a:t>1500</a:t>
            </a:r>
            <a:r>
              <a:rPr lang="zh-CN" altLang="en-US" sz="1600" dirty="0">
                <a:latin typeface="宋体" panose="02010600030101010101" pitchFamily="2" charset="-122"/>
                <a:cs typeface="Arial" panose="020B0604020202020204" pitchFamily="34" charset="0"/>
              </a:rPr>
              <a:t>万辆和</a:t>
            </a:r>
            <a:r>
              <a:rPr lang="en-US" altLang="zh-CN" sz="1600" dirty="0">
                <a:latin typeface="宋体" panose="02010600030101010101" pitchFamily="2" charset="-122"/>
                <a:cs typeface="Arial" panose="020B0604020202020204" pitchFamily="34" charset="0"/>
              </a:rPr>
              <a:t>2400</a:t>
            </a:r>
            <a:r>
              <a:rPr lang="zh-CN" altLang="en-US" sz="1600" dirty="0">
                <a:latin typeface="宋体" panose="02010600030101010101" pitchFamily="2" charset="-122"/>
                <a:cs typeface="Arial" panose="020B0604020202020204" pitchFamily="34" charset="0"/>
              </a:rPr>
              <a:t>万辆</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latin typeface="宋体" panose="02010600030101010101" pitchFamily="2" charset="-122"/>
                <a:cs typeface="Arial" panose="020B0604020202020204" pitchFamily="34" charset="0"/>
              </a:rPr>
              <a:t>纯电动车为主要车型，</a:t>
            </a:r>
            <a:r>
              <a:rPr lang="en-US" altLang="zh-CN" sz="1600" dirty="0">
                <a:latin typeface="宋体" panose="02010600030101010101" pitchFamily="2" charset="-122"/>
                <a:cs typeface="Arial" panose="020B0604020202020204" pitchFamily="34" charset="0"/>
              </a:rPr>
              <a:t>2035</a:t>
            </a:r>
            <a:r>
              <a:rPr lang="zh-CN" altLang="en-US" sz="1600" dirty="0">
                <a:latin typeface="宋体" panose="02010600030101010101" pitchFamily="2" charset="-122"/>
                <a:cs typeface="Arial" panose="020B0604020202020204" pitchFamily="34" charset="0"/>
              </a:rPr>
              <a:t>年，占比超过</a:t>
            </a:r>
            <a:r>
              <a:rPr lang="en-US" altLang="zh-CN" sz="1600" dirty="0">
                <a:latin typeface="宋体" panose="02010600030101010101" pitchFamily="2" charset="-122"/>
                <a:cs typeface="Arial" panose="020B0604020202020204" pitchFamily="34" charset="0"/>
              </a:rPr>
              <a:t>50%</a:t>
            </a:r>
            <a:endParaRPr lang="zh-CN" altLang="en-US" sz="1600" dirty="0">
              <a:latin typeface="宋体" panose="02010600030101010101" pitchFamily="2" charset="-122"/>
              <a:cs typeface="Arial" panose="020B0604020202020204" pitchFamily="34" charset="0"/>
            </a:endParaRPr>
          </a:p>
        </p:txBody>
      </p:sp>
      <p:sp>
        <p:nvSpPr>
          <p:cNvPr id="4" name="矩形 2"/>
          <p:cNvSpPr>
            <a:spLocks noChangeArrowheads="1"/>
          </p:cNvSpPr>
          <p:nvPr/>
        </p:nvSpPr>
        <p:spPr bwMode="auto">
          <a:xfrm>
            <a:off x="4707861" y="3912560"/>
            <a:ext cx="272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zh-CN"/>
              <a:t>中国新能源汽车产量预测</a:t>
            </a:r>
            <a:endParaRPr lang="zh-CN" altLang="en-US"/>
          </a:p>
        </p:txBody>
      </p:sp>
      <p:sp>
        <p:nvSpPr>
          <p:cNvPr id="5" name="矩形 1"/>
          <p:cNvSpPr>
            <a:spLocks noChangeArrowheads="1"/>
          </p:cNvSpPr>
          <p:nvPr/>
        </p:nvSpPr>
        <p:spPr bwMode="auto">
          <a:xfrm>
            <a:off x="1283624" y="4703135"/>
            <a:ext cx="914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dirty="0">
                <a:solidFill>
                  <a:srgbClr val="FF0000"/>
                </a:solidFill>
              </a:rPr>
              <a:t>国务院发布的</a:t>
            </a:r>
            <a:r>
              <a:rPr lang="en-US" altLang="zh-CN" sz="2000" dirty="0">
                <a:solidFill>
                  <a:srgbClr val="FF0000"/>
                </a:solidFill>
              </a:rPr>
              <a:t>《</a:t>
            </a:r>
            <a:r>
              <a:rPr lang="zh-CN" altLang="en-US" sz="2000" dirty="0">
                <a:solidFill>
                  <a:srgbClr val="FF0000"/>
                </a:solidFill>
              </a:rPr>
              <a:t>新能源汽车产业发展规划（</a:t>
            </a:r>
            <a:r>
              <a:rPr lang="en-US" altLang="zh-CN" sz="2000" dirty="0">
                <a:solidFill>
                  <a:srgbClr val="FF0000"/>
                </a:solidFill>
              </a:rPr>
              <a:t>2021-2035</a:t>
            </a:r>
            <a:r>
              <a:rPr lang="zh-CN" altLang="en-US" sz="2000" dirty="0">
                <a:solidFill>
                  <a:srgbClr val="FF0000"/>
                </a:solidFill>
              </a:rPr>
              <a:t>年）</a:t>
            </a:r>
            <a:r>
              <a:rPr lang="en-US" altLang="zh-CN" sz="2000" dirty="0">
                <a:solidFill>
                  <a:srgbClr val="FF0000"/>
                </a:solidFill>
              </a:rPr>
              <a:t>》</a:t>
            </a:r>
          </a:p>
          <a:p>
            <a:pPr eaLnBrk="1" hangingPunct="1"/>
            <a:r>
              <a:rPr lang="zh-CN" altLang="en-US" sz="2000" dirty="0">
                <a:solidFill>
                  <a:srgbClr val="FF0000"/>
                </a:solidFill>
              </a:rPr>
              <a:t>工信部指导、汽车工程学会组织专家编制的</a:t>
            </a:r>
            <a:r>
              <a:rPr lang="en-US" altLang="zh-CN" sz="2000" dirty="0">
                <a:solidFill>
                  <a:srgbClr val="FF0000"/>
                </a:solidFill>
              </a:rPr>
              <a:t>《</a:t>
            </a:r>
            <a:r>
              <a:rPr lang="zh-CN" altLang="en-US" sz="2000" dirty="0">
                <a:solidFill>
                  <a:srgbClr val="FF0000"/>
                </a:solidFill>
              </a:rPr>
              <a:t>节能与新能源汽车技术路线图</a:t>
            </a:r>
            <a:r>
              <a:rPr lang="en-US" altLang="zh-CN" sz="2000" dirty="0">
                <a:solidFill>
                  <a:srgbClr val="FF0000"/>
                </a:solidFill>
              </a:rPr>
              <a:t>2.0》</a:t>
            </a:r>
            <a:endParaRPr lang="zh-CN" altLang="en-US" sz="2000" dirty="0">
              <a:solidFill>
                <a:srgbClr val="FF0000"/>
              </a:solidFill>
            </a:endParaRPr>
          </a:p>
        </p:txBody>
      </p:sp>
    </p:spTree>
    <p:extLst>
      <p:ext uri="{BB962C8B-B14F-4D97-AF65-F5344CB8AC3E}">
        <p14:creationId xmlns:p14="http://schemas.microsoft.com/office/powerpoint/2010/main" val="1632641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520996" y="471598"/>
            <a:ext cx="11334307"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a:latin typeface="宋体" panose="02010600030101010101" pitchFamily="2" charset="-122"/>
                <a:cs typeface="Arial" panose="020B0604020202020204" pitchFamily="34" charset="0"/>
              </a:rPr>
              <a:t>稀土永磁材料主要用于电子信息通讯、风电、交通和消费类电子产品，这些产品未来发展趋势，决定了稀土永磁材料的发展；风力发电机、新能源汽车和电动自行车、手机、平板电脑，机电类产品、微特电机</a:t>
            </a:r>
            <a:endParaRPr lang="en-US" altLang="zh-CN">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a:latin typeface="宋体" panose="02010600030101010101" pitchFamily="2" charset="-122"/>
                <a:cs typeface="Arial" panose="020B0604020202020204" pitchFamily="34" charset="0"/>
              </a:rPr>
              <a:t>抛光粉主要用于手机和微晶玻璃领域，但前提是价格要保持在一个合理的水平</a:t>
            </a:r>
            <a:endParaRPr lang="en-US" altLang="zh-CN">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a:latin typeface="宋体" panose="02010600030101010101" pitchFamily="2" charset="-122"/>
                <a:cs typeface="Arial" panose="020B0604020202020204" pitchFamily="34" charset="0"/>
              </a:rPr>
              <a:t>储氢材料又称贮氢材料、储氢合金，是稀土应用的重要领域，氢能技术大发展，会导致需求的快速增长</a:t>
            </a:r>
            <a:endParaRPr lang="en-US" altLang="zh-CN">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a:latin typeface="宋体" panose="02010600030101010101" pitchFamily="2" charset="-122"/>
                <a:cs typeface="Arial" panose="020B0604020202020204" pitchFamily="34" charset="0"/>
              </a:rPr>
              <a:t>稀土催化材料用于汽车、摩托车等车辆的尾气净化领域，新能源车大发展，将逐步限制稀土类催化剂的使用</a:t>
            </a:r>
            <a:endParaRPr lang="en-US" altLang="zh-CN">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a:latin typeface="宋体" panose="02010600030101010101" pitchFamily="2" charset="-122"/>
                <a:cs typeface="Arial" panose="020B0604020202020204" pitchFamily="34" charset="0"/>
              </a:rPr>
              <a:t>冶金机械是稀土消费的一个重要领域，一些高品质、特殊用途的钢材需求仍用增长空间，稀土在冶金领域的消费不会发生大的变化</a:t>
            </a:r>
            <a:endParaRPr lang="en-US" altLang="zh-CN">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a:latin typeface="宋体" panose="02010600030101010101" pitchFamily="2" charset="-122"/>
                <a:cs typeface="Arial" panose="020B0604020202020204" pitchFamily="34" charset="0"/>
              </a:rPr>
              <a:t>石油炼制与化工是稀土应用的一个重要领域，催化技术占有极其重要的地位，全球石油需求仍将处于增长阶段，石油裂化催化剂的需求量仍将增长</a:t>
            </a:r>
            <a:endParaRPr lang="en-US" altLang="zh-CN">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a:latin typeface="宋体" panose="02010600030101010101" pitchFamily="2" charset="-122"/>
                <a:cs typeface="Arial" panose="020B0604020202020204" pitchFamily="34" charset="0"/>
              </a:rPr>
              <a:t>玻璃陶瓷业是传统的稀土应用领域，特种玻璃的需求量仍会增长，功能陶瓷将随着高新技术产业的发展而进一步增加</a:t>
            </a:r>
            <a:endParaRPr lang="en-US" altLang="zh-CN">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a:latin typeface="宋体" panose="02010600030101010101" pitchFamily="2" charset="-122"/>
                <a:cs typeface="Arial" panose="020B0604020202020204" pitchFamily="34" charset="0"/>
              </a:rPr>
              <a:t>农轻纺是一个传统的稀土应用领域，该领域的稀土消费量逐年下降，估计已接近谷地，未来需求量不会增加</a:t>
            </a:r>
          </a:p>
          <a:p>
            <a:pPr eaLnBrk="1" hangingPunct="1">
              <a:lnSpc>
                <a:spcPct val="150000"/>
              </a:lnSpc>
              <a:buFont typeface="Wingdings" panose="05000000000000000000" pitchFamily="2" charset="2"/>
              <a:buChar char="l"/>
            </a:pPr>
            <a:endParaRPr lang="en-US" altLang="zh-CN">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endParaRPr lang="zh-CN" altLang="en-US">
              <a:latin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112181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887095" y="4764383"/>
            <a:ext cx="86407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sz="1600" dirty="0">
                <a:latin typeface="宋体" panose="02010600030101010101" pitchFamily="2" charset="-122"/>
                <a:cs typeface="Arial" panose="020B0604020202020204" pitchFamily="34" charset="0"/>
              </a:rPr>
              <a:t>2025</a:t>
            </a:r>
            <a:r>
              <a:rPr lang="zh-CN" altLang="en-US" sz="1600" dirty="0">
                <a:latin typeface="宋体" panose="02010600030101010101" pitchFamily="2" charset="-122"/>
                <a:cs typeface="Arial" panose="020B0604020202020204" pitchFamily="34" charset="0"/>
              </a:rPr>
              <a:t>、</a:t>
            </a:r>
            <a:r>
              <a:rPr lang="en-US" altLang="zh-CN" sz="1600" dirty="0">
                <a:latin typeface="宋体" panose="02010600030101010101" pitchFamily="2" charset="-122"/>
                <a:cs typeface="Arial" panose="020B0604020202020204" pitchFamily="34" charset="0"/>
              </a:rPr>
              <a:t>2030</a:t>
            </a:r>
            <a:r>
              <a:rPr lang="zh-CN" altLang="en-US" sz="1600" dirty="0">
                <a:latin typeface="宋体" panose="02010600030101010101" pitchFamily="2" charset="-122"/>
                <a:cs typeface="Arial" panose="020B0604020202020204" pitchFamily="34" charset="0"/>
              </a:rPr>
              <a:t>和</a:t>
            </a:r>
            <a:r>
              <a:rPr lang="en-US" altLang="zh-CN" sz="1600" dirty="0">
                <a:latin typeface="宋体" panose="02010600030101010101" pitchFamily="2" charset="-122"/>
                <a:cs typeface="Arial" panose="020B0604020202020204" pitchFamily="34" charset="0"/>
              </a:rPr>
              <a:t>2035</a:t>
            </a:r>
            <a:r>
              <a:rPr lang="zh-CN" altLang="en-US" sz="1600" dirty="0">
                <a:latin typeface="宋体" panose="02010600030101010101" pitchFamily="2" charset="-122"/>
                <a:cs typeface="Arial" panose="020B0604020202020204" pitchFamily="34" charset="0"/>
              </a:rPr>
              <a:t>年，全球稀土需求量将分别</a:t>
            </a:r>
            <a:r>
              <a:rPr lang="zh-CN" altLang="en-US" sz="1600" dirty="0" smtClean="0">
                <a:latin typeface="宋体" panose="02010600030101010101" pitchFamily="2" charset="-122"/>
                <a:cs typeface="Arial" panose="020B0604020202020204" pitchFamily="34" charset="0"/>
              </a:rPr>
              <a:t>达到</a:t>
            </a:r>
            <a:r>
              <a:rPr lang="en-US" altLang="zh-CN" sz="1600" dirty="0" smtClean="0">
                <a:latin typeface="宋体" panose="02010600030101010101" pitchFamily="2" charset="-122"/>
                <a:cs typeface="Arial" panose="020B0604020202020204" pitchFamily="34" charset="0"/>
              </a:rPr>
              <a:t>30</a:t>
            </a:r>
            <a:r>
              <a:rPr lang="zh-CN" altLang="en-US" sz="1600" dirty="0" smtClean="0">
                <a:latin typeface="宋体" panose="02010600030101010101" pitchFamily="2" charset="-122"/>
                <a:cs typeface="Arial" panose="020B0604020202020204" pitchFamily="34" charset="0"/>
              </a:rPr>
              <a:t>万</a:t>
            </a:r>
            <a:r>
              <a:rPr lang="zh-CN" altLang="en-US" sz="1600" dirty="0">
                <a:latin typeface="宋体" panose="02010600030101010101" pitchFamily="2" charset="-122"/>
                <a:cs typeface="Arial" panose="020B0604020202020204" pitchFamily="34" charset="0"/>
              </a:rPr>
              <a:t>吨、</a:t>
            </a:r>
            <a:r>
              <a:rPr lang="en-US" altLang="zh-CN" sz="1600" dirty="0">
                <a:latin typeface="宋体" panose="02010600030101010101" pitchFamily="2" charset="-122"/>
                <a:cs typeface="Arial" panose="020B0604020202020204" pitchFamily="34" charset="0"/>
              </a:rPr>
              <a:t>41</a:t>
            </a:r>
            <a:r>
              <a:rPr lang="zh-CN" altLang="en-US" sz="1600" dirty="0">
                <a:latin typeface="宋体" panose="02010600030101010101" pitchFamily="2" charset="-122"/>
                <a:cs typeface="Arial" panose="020B0604020202020204" pitchFamily="34" charset="0"/>
              </a:rPr>
              <a:t>万吨和</a:t>
            </a:r>
            <a:r>
              <a:rPr lang="en-US" altLang="zh-CN" sz="1600" dirty="0">
                <a:latin typeface="宋体" panose="02010600030101010101" pitchFamily="2" charset="-122"/>
                <a:cs typeface="Arial" panose="020B0604020202020204" pitchFamily="34" charset="0"/>
              </a:rPr>
              <a:t>55</a:t>
            </a:r>
            <a:r>
              <a:rPr lang="zh-CN" altLang="en-US" sz="1600" dirty="0">
                <a:latin typeface="宋体" panose="02010600030101010101" pitchFamily="2" charset="-122"/>
                <a:cs typeface="Arial" panose="020B0604020202020204" pitchFamily="34" charset="0"/>
              </a:rPr>
              <a:t>万吨</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en-US" altLang="zh-CN" sz="1600" dirty="0">
                <a:latin typeface="宋体" panose="02010600030101010101" pitchFamily="2" charset="-122"/>
                <a:cs typeface="Arial" panose="020B0604020202020204" pitchFamily="34" charset="0"/>
              </a:rPr>
              <a:t>2035</a:t>
            </a:r>
            <a:r>
              <a:rPr lang="zh-CN" altLang="en-US" sz="1600" dirty="0">
                <a:latin typeface="宋体" panose="02010600030101010101" pitchFamily="2" charset="-122"/>
                <a:cs typeface="Arial" panose="020B0604020202020204" pitchFamily="34" charset="0"/>
              </a:rPr>
              <a:t>年，美国稀土需求量将达到</a:t>
            </a:r>
            <a:r>
              <a:rPr lang="en-US" altLang="zh-CN" sz="1600" dirty="0">
                <a:latin typeface="宋体" panose="02010600030101010101" pitchFamily="2" charset="-122"/>
                <a:cs typeface="Arial" panose="020B0604020202020204" pitchFamily="34" charset="0"/>
              </a:rPr>
              <a:t>3.5</a:t>
            </a:r>
            <a:r>
              <a:rPr lang="zh-CN" altLang="en-US" sz="1600" dirty="0">
                <a:latin typeface="宋体" panose="02010600030101010101" pitchFamily="2" charset="-122"/>
                <a:cs typeface="Arial" panose="020B0604020202020204" pitchFamily="34" charset="0"/>
              </a:rPr>
              <a:t>万吨</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en-US" altLang="zh-CN" sz="1600" dirty="0">
                <a:latin typeface="宋体" panose="02010600030101010101" pitchFamily="2" charset="-122"/>
                <a:cs typeface="Arial" panose="020B0604020202020204" pitchFamily="34" charset="0"/>
              </a:rPr>
              <a:t>2035</a:t>
            </a:r>
            <a:r>
              <a:rPr lang="zh-CN" altLang="en-US" sz="1600" dirty="0">
                <a:latin typeface="宋体" panose="02010600030101010101" pitchFamily="2" charset="-122"/>
                <a:cs typeface="Arial" panose="020B0604020202020204" pitchFamily="34" charset="0"/>
              </a:rPr>
              <a:t>年，中国占全球需求量的</a:t>
            </a:r>
            <a:r>
              <a:rPr lang="en-US" altLang="zh-CN" sz="1600" dirty="0">
                <a:latin typeface="宋体" panose="02010600030101010101" pitchFamily="2" charset="-122"/>
                <a:cs typeface="Arial" panose="020B0604020202020204" pitchFamily="34" charset="0"/>
              </a:rPr>
              <a:t>69%</a:t>
            </a:r>
          </a:p>
        </p:txBody>
      </p:sp>
      <p:sp>
        <p:nvSpPr>
          <p:cNvPr id="3" name="矩形 2"/>
          <p:cNvSpPr>
            <a:spLocks noChangeArrowheads="1"/>
          </p:cNvSpPr>
          <p:nvPr/>
        </p:nvSpPr>
        <p:spPr bwMode="auto">
          <a:xfrm>
            <a:off x="4911282" y="4302420"/>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dirty="0"/>
              <a:t>全球稀土需求</a:t>
            </a:r>
            <a:r>
              <a:rPr lang="zh-CN" altLang="zh-CN" dirty="0"/>
              <a:t>预测</a:t>
            </a:r>
            <a:endParaRPr lang="zh-CN"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5932" y="371770"/>
            <a:ext cx="601027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47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892416" y="622504"/>
            <a:ext cx="7023480" cy="584775"/>
          </a:xfrm>
          <a:prstGeom prst="rect">
            <a:avLst/>
          </a:prstGeom>
          <a:noFill/>
        </p:spPr>
        <p:txBody>
          <a:bodyPr wrap="square" rtlCol="0">
            <a:spAutoFit/>
          </a:bodyPr>
          <a:lstStyle/>
          <a:p>
            <a:pPr algn="ctr"/>
            <a:r>
              <a:rPr lang="zh-CN" altLang="en-US" sz="3200" dirty="0">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rPr>
              <a:t>主要内容</a:t>
            </a:r>
          </a:p>
        </p:txBody>
      </p:sp>
      <p:sp>
        <p:nvSpPr>
          <p:cNvPr id="8" name="文本框 7"/>
          <p:cNvSpPr txBox="1"/>
          <p:nvPr/>
        </p:nvSpPr>
        <p:spPr>
          <a:xfrm>
            <a:off x="2013710" y="1627330"/>
            <a:ext cx="9163664" cy="4708981"/>
          </a:xfrm>
          <a:prstGeom prst="rect">
            <a:avLst/>
          </a:prstGeom>
          <a:noFill/>
        </p:spPr>
        <p:txBody>
          <a:bodyPr wrap="square" rtlCol="0">
            <a:spAutoFit/>
          </a:bodyPr>
          <a:lstStyle/>
          <a:p>
            <a:pPr>
              <a:lnSpc>
                <a:spcPct val="150000"/>
              </a:lnSpc>
            </a:pPr>
            <a:r>
              <a:rPr lang="zh-CN" altLang="en-US" sz="4000" b="1" dirty="0">
                <a:solidFill>
                  <a:srgbClr val="FF0000"/>
                </a:solidFill>
                <a:latin typeface="微软雅黑" panose="020B0503020204020204" pitchFamily="34" charset="-122"/>
                <a:ea typeface="微软雅黑" panose="020B0503020204020204" pitchFamily="34" charset="-122"/>
              </a:rPr>
              <a:t>一、简要说明</a:t>
            </a:r>
            <a:endParaRPr lang="en-US" altLang="zh-CN" sz="40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4000" b="1" dirty="0">
                <a:solidFill>
                  <a:srgbClr val="0070C0"/>
                </a:solidFill>
                <a:latin typeface="微软雅黑" panose="020B0503020204020204" pitchFamily="34" charset="-122"/>
                <a:ea typeface="微软雅黑" panose="020B0503020204020204" pitchFamily="34" charset="-122"/>
              </a:rPr>
              <a:t>二</a:t>
            </a:r>
            <a:r>
              <a:rPr lang="zh-CN" altLang="en-US" sz="4000" b="1" dirty="0" smtClean="0">
                <a:solidFill>
                  <a:srgbClr val="0070C0"/>
                </a:solidFill>
                <a:latin typeface="微软雅黑" panose="020B0503020204020204" pitchFamily="34" charset="-122"/>
                <a:ea typeface="微软雅黑" panose="020B0503020204020204" pitchFamily="34" charset="-122"/>
              </a:rPr>
              <a:t>、稀土供需</a:t>
            </a:r>
            <a:r>
              <a:rPr lang="zh-CN" altLang="en-US" sz="4000" b="1" dirty="0">
                <a:solidFill>
                  <a:srgbClr val="0070C0"/>
                </a:solidFill>
                <a:latin typeface="微软雅黑" panose="020B0503020204020204" pitchFamily="34" charset="-122"/>
                <a:ea typeface="微软雅黑" panose="020B0503020204020204" pitchFamily="34" charset="-122"/>
              </a:rPr>
              <a:t>现状</a:t>
            </a:r>
            <a:endParaRPr lang="en-US" altLang="zh-CN" sz="4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4000" b="1" dirty="0">
                <a:solidFill>
                  <a:srgbClr val="0070C0"/>
                </a:solidFill>
                <a:latin typeface="微软雅黑" panose="020B0503020204020204" pitchFamily="34" charset="-122"/>
                <a:ea typeface="微软雅黑" panose="020B0503020204020204" pitchFamily="34" charset="-122"/>
              </a:rPr>
              <a:t>三</a:t>
            </a:r>
            <a:r>
              <a:rPr lang="zh-CN" altLang="en-US" sz="4000" b="1" dirty="0" smtClean="0">
                <a:solidFill>
                  <a:srgbClr val="0070C0"/>
                </a:solidFill>
                <a:latin typeface="微软雅黑" panose="020B0503020204020204" pitchFamily="34" charset="-122"/>
                <a:ea typeface="微软雅黑" panose="020B0503020204020204" pitchFamily="34" charset="-122"/>
              </a:rPr>
              <a:t>、稀土中长期</a:t>
            </a:r>
            <a:r>
              <a:rPr lang="zh-CN" altLang="en-US" sz="4000" b="1" dirty="0">
                <a:solidFill>
                  <a:srgbClr val="0070C0"/>
                </a:solidFill>
                <a:latin typeface="微软雅黑" panose="020B0503020204020204" pitchFamily="34" charset="-122"/>
                <a:ea typeface="微软雅黑" panose="020B0503020204020204" pitchFamily="34" charset="-122"/>
              </a:rPr>
              <a:t>需求趋势</a:t>
            </a:r>
            <a:endParaRPr lang="en-US" altLang="zh-CN" sz="4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4000" b="1" dirty="0">
                <a:solidFill>
                  <a:srgbClr val="0070C0"/>
                </a:solidFill>
                <a:latin typeface="微软雅黑" panose="020B0503020204020204" pitchFamily="34" charset="-122"/>
                <a:ea typeface="微软雅黑" panose="020B0503020204020204" pitchFamily="34" charset="-122"/>
              </a:rPr>
              <a:t>四</a:t>
            </a:r>
            <a:r>
              <a:rPr lang="zh-CN" altLang="en-US" sz="4000" b="1" dirty="0" smtClean="0">
                <a:solidFill>
                  <a:srgbClr val="0070C0"/>
                </a:solidFill>
                <a:latin typeface="微软雅黑" panose="020B0503020204020204" pitchFamily="34" charset="-122"/>
                <a:ea typeface="微软雅黑" panose="020B0503020204020204" pitchFamily="34" charset="-122"/>
              </a:rPr>
              <a:t>、稀土中长期</a:t>
            </a:r>
            <a:r>
              <a:rPr lang="zh-CN" altLang="en-US" sz="4000" b="1" dirty="0">
                <a:solidFill>
                  <a:srgbClr val="0070C0"/>
                </a:solidFill>
                <a:latin typeface="微软雅黑" panose="020B0503020204020204" pitchFamily="34" charset="-122"/>
                <a:ea typeface="微软雅黑" panose="020B0503020204020204" pitchFamily="34" charset="-122"/>
              </a:rPr>
              <a:t>供应</a:t>
            </a:r>
            <a:r>
              <a:rPr lang="zh-CN" altLang="en-US" sz="4000" b="1" dirty="0" smtClean="0">
                <a:solidFill>
                  <a:srgbClr val="0070C0"/>
                </a:solidFill>
                <a:latin typeface="微软雅黑" panose="020B0503020204020204" pitchFamily="34" charset="-122"/>
                <a:ea typeface="微软雅黑" panose="020B0503020204020204" pitchFamily="34" charset="-122"/>
              </a:rPr>
              <a:t>能力</a:t>
            </a:r>
            <a:endParaRPr lang="en-US" altLang="zh-CN" sz="4000" b="1" dirty="0" smtClean="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4000" b="1" dirty="0" smtClean="0">
                <a:solidFill>
                  <a:srgbClr val="0070C0"/>
                </a:solidFill>
                <a:latin typeface="微软雅黑" panose="020B0503020204020204" pitchFamily="34" charset="-122"/>
                <a:ea typeface="微软雅黑" panose="020B0503020204020204" pitchFamily="34" charset="-122"/>
              </a:rPr>
              <a:t>五、主要认识</a:t>
            </a:r>
            <a:endParaRPr lang="zh-CN" altLang="en-US" sz="40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1465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493" y="690747"/>
            <a:ext cx="7056437"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1"/>
          <p:cNvSpPr>
            <a:spLocks noChangeArrowheads="1"/>
          </p:cNvSpPr>
          <p:nvPr/>
        </p:nvSpPr>
        <p:spPr bwMode="auto">
          <a:xfrm>
            <a:off x="2025318" y="4938897"/>
            <a:ext cx="8640762"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sz="1600" dirty="0">
                <a:latin typeface="宋体" panose="02010600030101010101" pitchFamily="2" charset="-122"/>
                <a:cs typeface="Arial" panose="020B0604020202020204" pitchFamily="34" charset="0"/>
              </a:rPr>
              <a:t>2025</a:t>
            </a:r>
            <a:r>
              <a:rPr lang="zh-CN" altLang="en-US" sz="1600" dirty="0">
                <a:latin typeface="宋体" panose="02010600030101010101" pitchFamily="2" charset="-122"/>
                <a:cs typeface="Arial" panose="020B0604020202020204" pitchFamily="34" charset="0"/>
              </a:rPr>
              <a:t>、</a:t>
            </a:r>
            <a:r>
              <a:rPr lang="en-US" altLang="zh-CN" sz="1600" dirty="0">
                <a:latin typeface="宋体" panose="02010600030101010101" pitchFamily="2" charset="-122"/>
                <a:cs typeface="Arial" panose="020B0604020202020204" pitchFamily="34" charset="0"/>
              </a:rPr>
              <a:t>2030</a:t>
            </a:r>
            <a:r>
              <a:rPr lang="zh-CN" altLang="en-US" sz="1600" dirty="0">
                <a:latin typeface="宋体" panose="02010600030101010101" pitchFamily="2" charset="-122"/>
                <a:cs typeface="Arial" panose="020B0604020202020204" pitchFamily="34" charset="0"/>
              </a:rPr>
              <a:t>和</a:t>
            </a:r>
            <a:r>
              <a:rPr lang="en-US" altLang="zh-CN" sz="1600" dirty="0">
                <a:latin typeface="宋体" panose="02010600030101010101" pitchFamily="2" charset="-122"/>
                <a:cs typeface="Arial" panose="020B0604020202020204" pitchFamily="34" charset="0"/>
              </a:rPr>
              <a:t>2035</a:t>
            </a:r>
            <a:r>
              <a:rPr lang="zh-CN" altLang="en-US" sz="1600" dirty="0">
                <a:latin typeface="宋体" panose="02010600030101010101" pitchFamily="2" charset="-122"/>
                <a:cs typeface="Arial" panose="020B0604020202020204" pitchFamily="34" charset="0"/>
              </a:rPr>
              <a:t>年，中国稀土需求量将分别达到</a:t>
            </a:r>
            <a:r>
              <a:rPr lang="en-US" altLang="zh-CN" sz="1600" dirty="0" smtClean="0">
                <a:latin typeface="宋体" panose="02010600030101010101" pitchFamily="2" charset="-122"/>
                <a:cs typeface="Arial" panose="020B0604020202020204" pitchFamily="34" charset="0"/>
              </a:rPr>
              <a:t>24</a:t>
            </a:r>
            <a:r>
              <a:rPr lang="zh-CN" altLang="en-US" sz="1600" dirty="0" smtClean="0">
                <a:latin typeface="宋体" panose="02010600030101010101" pitchFamily="2" charset="-122"/>
                <a:cs typeface="Arial" panose="020B0604020202020204" pitchFamily="34" charset="0"/>
              </a:rPr>
              <a:t>万</a:t>
            </a:r>
            <a:r>
              <a:rPr lang="zh-CN" altLang="en-US" sz="1600" dirty="0">
                <a:latin typeface="宋体" panose="02010600030101010101" pitchFamily="2" charset="-122"/>
                <a:cs typeface="Arial" panose="020B0604020202020204" pitchFamily="34" charset="0"/>
              </a:rPr>
              <a:t>吨、</a:t>
            </a:r>
            <a:r>
              <a:rPr lang="en-US" altLang="zh-CN" sz="1600" dirty="0">
                <a:latin typeface="宋体" panose="02010600030101010101" pitchFamily="2" charset="-122"/>
                <a:cs typeface="Arial" panose="020B0604020202020204" pitchFamily="34" charset="0"/>
              </a:rPr>
              <a:t>31</a:t>
            </a:r>
            <a:r>
              <a:rPr lang="zh-CN" altLang="en-US" sz="1600" dirty="0">
                <a:latin typeface="宋体" panose="02010600030101010101" pitchFamily="2" charset="-122"/>
                <a:cs typeface="Arial" panose="020B0604020202020204" pitchFamily="34" charset="0"/>
              </a:rPr>
              <a:t>万吨和</a:t>
            </a:r>
            <a:r>
              <a:rPr lang="en-US" altLang="zh-CN" sz="1600" dirty="0">
                <a:latin typeface="宋体" panose="02010600030101010101" pitchFamily="2" charset="-122"/>
                <a:cs typeface="Arial" panose="020B0604020202020204" pitchFamily="34" charset="0"/>
              </a:rPr>
              <a:t>38</a:t>
            </a:r>
            <a:r>
              <a:rPr lang="zh-CN" altLang="en-US" sz="1600" dirty="0">
                <a:latin typeface="宋体" panose="02010600030101010101" pitchFamily="2" charset="-122"/>
                <a:cs typeface="Arial" panose="020B0604020202020204" pitchFamily="34" charset="0"/>
              </a:rPr>
              <a:t>万吨</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latin typeface="宋体" panose="02010600030101010101" pitchFamily="2" charset="-122"/>
                <a:cs typeface="Arial" panose="020B0604020202020204" pitchFamily="34" charset="0"/>
              </a:rPr>
              <a:t>永磁材料仍将是第一大稀土消费产品，</a:t>
            </a:r>
            <a:r>
              <a:rPr lang="en-US" altLang="zh-CN" sz="1600" dirty="0">
                <a:latin typeface="宋体" panose="02010600030101010101" pitchFamily="2" charset="-122"/>
                <a:cs typeface="Arial" panose="020B0604020202020204" pitchFamily="34" charset="0"/>
              </a:rPr>
              <a:t>2035</a:t>
            </a:r>
            <a:r>
              <a:rPr lang="zh-CN" altLang="en-US" sz="1600" dirty="0">
                <a:latin typeface="宋体" panose="02010600030101010101" pitchFamily="2" charset="-122"/>
                <a:cs typeface="Arial" panose="020B0604020202020204" pitchFamily="34" charset="0"/>
              </a:rPr>
              <a:t>年占比</a:t>
            </a:r>
            <a:r>
              <a:rPr lang="en-US" altLang="zh-CN" sz="1600" dirty="0">
                <a:latin typeface="宋体" panose="02010600030101010101" pitchFamily="2" charset="-122"/>
                <a:cs typeface="Arial" panose="020B0604020202020204" pitchFamily="34" charset="0"/>
              </a:rPr>
              <a:t>56%</a:t>
            </a:r>
          </a:p>
        </p:txBody>
      </p:sp>
      <p:sp>
        <p:nvSpPr>
          <p:cNvPr id="4" name="矩形 2"/>
          <p:cNvSpPr>
            <a:spLocks noChangeArrowheads="1"/>
          </p:cNvSpPr>
          <p:nvPr/>
        </p:nvSpPr>
        <p:spPr bwMode="auto">
          <a:xfrm>
            <a:off x="4762168" y="4362635"/>
            <a:ext cx="2030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a:t>中国稀土需求</a:t>
            </a:r>
            <a:r>
              <a:rPr lang="zh-CN" altLang="zh-CN"/>
              <a:t>预测</a:t>
            </a:r>
            <a:endParaRPr lang="zh-CN" altLang="en-US"/>
          </a:p>
        </p:txBody>
      </p:sp>
    </p:spTree>
    <p:extLst>
      <p:ext uri="{BB962C8B-B14F-4D97-AF65-F5344CB8AC3E}">
        <p14:creationId xmlns:p14="http://schemas.microsoft.com/office/powerpoint/2010/main" val="2399650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892416" y="577294"/>
            <a:ext cx="7023480" cy="584775"/>
          </a:xfrm>
          <a:prstGeom prst="rect">
            <a:avLst/>
          </a:prstGeom>
          <a:noFill/>
        </p:spPr>
        <p:txBody>
          <a:bodyPr wrap="square" rtlCol="0">
            <a:spAutoFit/>
          </a:bodyPr>
          <a:lstStyle/>
          <a:p>
            <a:pPr algn="ctr"/>
            <a:r>
              <a:rPr lang="zh-CN" altLang="en-US" sz="3200" dirty="0">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rPr>
              <a:t>主要内容</a:t>
            </a:r>
          </a:p>
        </p:txBody>
      </p:sp>
      <p:sp>
        <p:nvSpPr>
          <p:cNvPr id="8" name="文本框 7"/>
          <p:cNvSpPr txBox="1"/>
          <p:nvPr/>
        </p:nvSpPr>
        <p:spPr>
          <a:xfrm>
            <a:off x="1652203" y="1387184"/>
            <a:ext cx="9163664" cy="4708981"/>
          </a:xfrm>
          <a:prstGeom prst="rect">
            <a:avLst/>
          </a:prstGeom>
          <a:noFill/>
        </p:spPr>
        <p:txBody>
          <a:bodyPr wrap="square" rtlCol="0">
            <a:spAutoFit/>
          </a:bodyPr>
          <a:lstStyle/>
          <a:p>
            <a:pPr>
              <a:lnSpc>
                <a:spcPct val="150000"/>
              </a:lnSpc>
            </a:pPr>
            <a:r>
              <a:rPr lang="zh-CN" altLang="en-US" sz="4000" b="1" dirty="0">
                <a:solidFill>
                  <a:schemeClr val="accent1">
                    <a:lumMod val="75000"/>
                  </a:schemeClr>
                </a:solidFill>
                <a:latin typeface="微软雅黑" panose="020B0503020204020204" pitchFamily="34" charset="-122"/>
                <a:ea typeface="微软雅黑" panose="020B0503020204020204" pitchFamily="34" charset="-122"/>
              </a:rPr>
              <a:t>一、简要说明</a:t>
            </a:r>
            <a:endParaRPr lang="en-US" altLang="zh-CN" sz="4000" b="1" dirty="0">
              <a:solidFill>
                <a:schemeClr val="accent1">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4000" b="1" dirty="0">
                <a:solidFill>
                  <a:schemeClr val="accent1">
                    <a:lumMod val="75000"/>
                  </a:schemeClr>
                </a:solidFill>
                <a:latin typeface="微软雅黑" panose="020B0503020204020204" pitchFamily="34" charset="-122"/>
                <a:ea typeface="微软雅黑" panose="020B0503020204020204" pitchFamily="34" charset="-122"/>
              </a:rPr>
              <a:t>二</a:t>
            </a:r>
            <a:r>
              <a:rPr lang="zh-CN" altLang="en-US" sz="4000" b="1" dirty="0" smtClean="0">
                <a:solidFill>
                  <a:schemeClr val="accent1">
                    <a:lumMod val="75000"/>
                  </a:schemeClr>
                </a:solidFill>
                <a:latin typeface="微软雅黑" panose="020B0503020204020204" pitchFamily="34" charset="-122"/>
                <a:ea typeface="微软雅黑" panose="020B0503020204020204" pitchFamily="34" charset="-122"/>
              </a:rPr>
              <a:t>、稀土供需</a:t>
            </a:r>
            <a:r>
              <a:rPr lang="zh-CN" altLang="en-US" sz="4000" b="1" dirty="0">
                <a:solidFill>
                  <a:schemeClr val="accent1">
                    <a:lumMod val="75000"/>
                  </a:schemeClr>
                </a:solidFill>
                <a:latin typeface="微软雅黑" panose="020B0503020204020204" pitchFamily="34" charset="-122"/>
                <a:ea typeface="微软雅黑" panose="020B0503020204020204" pitchFamily="34" charset="-122"/>
              </a:rPr>
              <a:t>现状</a:t>
            </a:r>
            <a:endParaRPr lang="en-US" altLang="zh-CN" sz="4000" b="1" dirty="0">
              <a:solidFill>
                <a:schemeClr val="accent1">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4000" b="1" dirty="0">
                <a:solidFill>
                  <a:schemeClr val="accent1">
                    <a:lumMod val="75000"/>
                  </a:schemeClr>
                </a:solidFill>
                <a:latin typeface="微软雅黑" panose="020B0503020204020204" pitchFamily="34" charset="-122"/>
                <a:ea typeface="微软雅黑" panose="020B0503020204020204" pitchFamily="34" charset="-122"/>
              </a:rPr>
              <a:t>三</a:t>
            </a:r>
            <a:r>
              <a:rPr lang="zh-CN" altLang="en-US" sz="4000" b="1" dirty="0" smtClean="0">
                <a:solidFill>
                  <a:schemeClr val="accent1">
                    <a:lumMod val="75000"/>
                  </a:schemeClr>
                </a:solidFill>
                <a:latin typeface="微软雅黑" panose="020B0503020204020204" pitchFamily="34" charset="-122"/>
                <a:ea typeface="微软雅黑" panose="020B0503020204020204" pitchFamily="34" charset="-122"/>
              </a:rPr>
              <a:t>、稀土中长期</a:t>
            </a:r>
            <a:r>
              <a:rPr lang="zh-CN" altLang="en-US" sz="4000" b="1" dirty="0">
                <a:solidFill>
                  <a:schemeClr val="accent1">
                    <a:lumMod val="75000"/>
                  </a:schemeClr>
                </a:solidFill>
                <a:latin typeface="微软雅黑" panose="020B0503020204020204" pitchFamily="34" charset="-122"/>
                <a:ea typeface="微软雅黑" panose="020B0503020204020204" pitchFamily="34" charset="-122"/>
              </a:rPr>
              <a:t>需求趋势</a:t>
            </a:r>
            <a:endParaRPr lang="en-US" altLang="zh-CN" sz="4000" b="1" dirty="0">
              <a:solidFill>
                <a:schemeClr val="accent1">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4000" b="1" dirty="0">
                <a:solidFill>
                  <a:srgbClr val="FF0000"/>
                </a:solidFill>
                <a:latin typeface="微软雅黑" panose="020B0503020204020204" pitchFamily="34" charset="-122"/>
                <a:ea typeface="微软雅黑" panose="020B0503020204020204" pitchFamily="34" charset="-122"/>
              </a:rPr>
              <a:t>四</a:t>
            </a:r>
            <a:r>
              <a:rPr lang="zh-CN" altLang="en-US" sz="4000" b="1" dirty="0" smtClean="0">
                <a:solidFill>
                  <a:srgbClr val="FF0000"/>
                </a:solidFill>
                <a:latin typeface="微软雅黑" panose="020B0503020204020204" pitchFamily="34" charset="-122"/>
                <a:ea typeface="微软雅黑" panose="020B0503020204020204" pitchFamily="34" charset="-122"/>
              </a:rPr>
              <a:t>、稀土中长期</a:t>
            </a:r>
            <a:r>
              <a:rPr lang="zh-CN" altLang="en-US" sz="4000" b="1" dirty="0">
                <a:solidFill>
                  <a:srgbClr val="FF0000"/>
                </a:solidFill>
                <a:latin typeface="微软雅黑" panose="020B0503020204020204" pitchFamily="34" charset="-122"/>
                <a:ea typeface="微软雅黑" panose="020B0503020204020204" pitchFamily="34" charset="-122"/>
              </a:rPr>
              <a:t>供应</a:t>
            </a:r>
            <a:r>
              <a:rPr lang="zh-CN" altLang="en-US" sz="4000" b="1" dirty="0" smtClean="0">
                <a:solidFill>
                  <a:srgbClr val="FF0000"/>
                </a:solidFill>
                <a:latin typeface="微软雅黑" panose="020B0503020204020204" pitchFamily="34" charset="-122"/>
                <a:ea typeface="微软雅黑" panose="020B0503020204020204" pitchFamily="34" charset="-122"/>
              </a:rPr>
              <a:t>能力</a:t>
            </a:r>
            <a:endParaRPr lang="en-US" altLang="zh-CN" sz="4000" b="1" dirty="0" smtClean="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4000" b="1" dirty="0" smtClean="0">
                <a:solidFill>
                  <a:srgbClr val="0070C0"/>
                </a:solidFill>
                <a:latin typeface="微软雅黑" panose="020B0503020204020204" pitchFamily="34" charset="-122"/>
                <a:ea typeface="微软雅黑" panose="020B0503020204020204" pitchFamily="34" charset="-122"/>
              </a:rPr>
              <a:t>五、主要认识</a:t>
            </a:r>
            <a:endParaRPr lang="zh-CN" altLang="en-US" sz="4000" b="1" dirty="0">
              <a:solidFill>
                <a:srgbClr val="0070C0"/>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75400" y="1274626"/>
            <a:ext cx="11117839"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828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20405" y="73309"/>
            <a:ext cx="8134915" cy="3654141"/>
          </a:xfrm>
          <a:prstGeom prst="rect">
            <a:avLst/>
          </a:prstGeom>
        </p:spPr>
      </p:pic>
      <p:sp>
        <p:nvSpPr>
          <p:cNvPr id="9" name="矩形 1"/>
          <p:cNvSpPr>
            <a:spLocks noChangeArrowheads="1"/>
          </p:cNvSpPr>
          <p:nvPr/>
        </p:nvSpPr>
        <p:spPr bwMode="auto">
          <a:xfrm>
            <a:off x="1926672" y="4338195"/>
            <a:ext cx="7848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600" dirty="0">
                <a:latin typeface="宋体" panose="02010600030101010101" pitchFamily="2" charset="-122"/>
                <a:cs typeface="Arial" panose="020B0604020202020204" pitchFamily="34" charset="0"/>
              </a:rPr>
              <a:t>全球稀土产业已形成“一大多小”的多元化供应格局</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en-US" altLang="zh-CN" sz="1600" dirty="0" smtClean="0">
                <a:latin typeface="宋体" panose="02010600030101010101" pitchFamily="2" charset="-122"/>
                <a:cs typeface="Arial" panose="020B0604020202020204" pitchFamily="34" charset="0"/>
              </a:rPr>
              <a:t>2023</a:t>
            </a:r>
            <a:r>
              <a:rPr lang="zh-CN" altLang="en-US" sz="1600" dirty="0" smtClean="0">
                <a:latin typeface="宋体" panose="02010600030101010101" pitchFamily="2" charset="-122"/>
                <a:cs typeface="Arial" panose="020B0604020202020204" pitchFamily="34" charset="0"/>
              </a:rPr>
              <a:t>年</a:t>
            </a:r>
            <a:r>
              <a:rPr lang="zh-CN" altLang="en-US" sz="1600" dirty="0">
                <a:latin typeface="宋体" panose="02010600030101010101" pitchFamily="2" charset="-122"/>
                <a:cs typeface="Arial" panose="020B0604020202020204" pitchFamily="34" charset="0"/>
              </a:rPr>
              <a:t>，中国稀土产量约</a:t>
            </a:r>
            <a:r>
              <a:rPr lang="zh-CN" altLang="en-US" sz="1600" dirty="0" smtClean="0">
                <a:latin typeface="宋体" panose="02010600030101010101" pitchFamily="2" charset="-122"/>
                <a:cs typeface="Arial" panose="020B0604020202020204" pitchFamily="34" charset="0"/>
              </a:rPr>
              <a:t>为</a:t>
            </a:r>
            <a:r>
              <a:rPr lang="en-US" altLang="zh-CN" sz="1600" dirty="0" smtClean="0">
                <a:latin typeface="宋体" panose="02010600030101010101" pitchFamily="2" charset="-122"/>
                <a:cs typeface="Arial" panose="020B0604020202020204" pitchFamily="34" charset="0"/>
              </a:rPr>
              <a:t>24</a:t>
            </a:r>
            <a:r>
              <a:rPr lang="zh-CN" altLang="en-US" sz="1600" dirty="0" smtClean="0">
                <a:latin typeface="宋体" panose="02010600030101010101" pitchFamily="2" charset="-122"/>
                <a:cs typeface="Arial" panose="020B0604020202020204" pitchFamily="34" charset="0"/>
              </a:rPr>
              <a:t>万</a:t>
            </a:r>
            <a:r>
              <a:rPr lang="zh-CN" altLang="en-US" sz="1600" dirty="0">
                <a:latin typeface="宋体" panose="02010600030101010101" pitchFamily="2" charset="-122"/>
                <a:cs typeface="Arial" panose="020B0604020202020204" pitchFamily="34" charset="0"/>
              </a:rPr>
              <a:t>吨，约占全球</a:t>
            </a:r>
            <a:r>
              <a:rPr lang="en-US" altLang="zh-CN" sz="1600" dirty="0" smtClean="0">
                <a:latin typeface="宋体" panose="02010600030101010101" pitchFamily="2" charset="-122"/>
                <a:cs typeface="Arial" panose="020B0604020202020204" pitchFamily="34" charset="0"/>
              </a:rPr>
              <a:t>68%</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latin typeface="宋体" panose="02010600030101010101" pitchFamily="2" charset="-122"/>
                <a:cs typeface="Arial" panose="020B0604020202020204" pitchFamily="34" charset="0"/>
              </a:rPr>
              <a:t>美、澳、巴、印等国的稀土产量全球占比已经上升至</a:t>
            </a:r>
            <a:r>
              <a:rPr lang="en-US" altLang="zh-CN" sz="1600" dirty="0" smtClean="0">
                <a:latin typeface="宋体" panose="02010600030101010101" pitchFamily="2" charset="-122"/>
                <a:cs typeface="Arial" panose="020B0604020202020204" pitchFamily="34" charset="0"/>
              </a:rPr>
              <a:t>32%</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latin typeface="宋体" panose="02010600030101010101" pitchFamily="2" charset="-122"/>
                <a:cs typeface="Arial" panose="020B0604020202020204" pitchFamily="34" charset="0"/>
              </a:rPr>
              <a:t>中国镧、铈、镨、钕等轻稀土元素的年产量约为重稀土的十余</a:t>
            </a:r>
            <a:r>
              <a:rPr lang="zh-CN" altLang="en-US" sz="1600" dirty="0" smtClean="0">
                <a:latin typeface="宋体" panose="02010600030101010101" pitchFamily="2" charset="-122"/>
                <a:cs typeface="Arial" panose="020B0604020202020204" pitchFamily="34" charset="0"/>
              </a:rPr>
              <a:t>倍</a:t>
            </a:r>
            <a:endParaRPr lang="en-US" altLang="zh-CN" sz="1600" dirty="0">
              <a:latin typeface="宋体" panose="02010600030101010101" pitchFamily="2" charset="-122"/>
              <a:cs typeface="Arial" panose="020B0604020202020204" pitchFamily="34" charset="0"/>
            </a:endParaRPr>
          </a:p>
        </p:txBody>
      </p:sp>
      <p:sp>
        <p:nvSpPr>
          <p:cNvPr id="10" name="矩形 2"/>
          <p:cNvSpPr>
            <a:spLocks noChangeArrowheads="1"/>
          </p:cNvSpPr>
          <p:nvPr/>
        </p:nvSpPr>
        <p:spPr bwMode="auto">
          <a:xfrm>
            <a:off x="3818972" y="3727450"/>
            <a:ext cx="203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dirty="0"/>
              <a:t>全球稀土供应变化</a:t>
            </a:r>
          </a:p>
        </p:txBody>
      </p:sp>
    </p:spTree>
    <p:extLst>
      <p:ext uri="{BB962C8B-B14F-4D97-AF65-F5344CB8AC3E}">
        <p14:creationId xmlns:p14="http://schemas.microsoft.com/office/powerpoint/2010/main" val="689891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803178" y="4472208"/>
            <a:ext cx="7848600"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600" dirty="0">
                <a:latin typeface="宋体" panose="02010600030101010101" pitchFamily="2" charset="-122"/>
                <a:cs typeface="Arial" panose="020B0604020202020204" pitchFamily="34" charset="0"/>
              </a:rPr>
              <a:t>全球稀土主要分布在中国、巴西、俄罗斯、越南等国</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en-US" altLang="zh-CN" sz="1600" dirty="0">
                <a:latin typeface="宋体" panose="02010600030101010101" pitchFamily="2" charset="-122"/>
                <a:cs typeface="Arial" panose="020B0604020202020204" pitchFamily="34" charset="0"/>
              </a:rPr>
              <a:t>2019</a:t>
            </a:r>
            <a:r>
              <a:rPr lang="zh-CN" altLang="en-US" sz="1600" dirty="0">
                <a:latin typeface="宋体" panose="02010600030101010101" pitchFamily="2" charset="-122"/>
                <a:cs typeface="Arial" panose="020B0604020202020204" pitchFamily="34" charset="0"/>
              </a:rPr>
              <a:t>年，全球稀土储量近</a:t>
            </a:r>
            <a:r>
              <a:rPr lang="en-US" altLang="zh-CN" sz="1600" dirty="0">
                <a:latin typeface="宋体" panose="02010600030101010101" pitchFamily="2" charset="-122"/>
                <a:cs typeface="Arial" panose="020B0604020202020204" pitchFamily="34" charset="0"/>
              </a:rPr>
              <a:t>1.4</a:t>
            </a:r>
            <a:r>
              <a:rPr lang="zh-CN" altLang="en-US" sz="1600" dirty="0">
                <a:latin typeface="宋体" panose="02010600030101010101" pitchFamily="2" charset="-122"/>
                <a:cs typeface="Arial" panose="020B0604020202020204" pitchFamily="34" charset="0"/>
              </a:rPr>
              <a:t>亿吨</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latin typeface="宋体" panose="02010600030101010101" pitchFamily="2" charset="-122"/>
                <a:cs typeface="Arial" panose="020B0604020202020204" pitchFamily="34" charset="0"/>
              </a:rPr>
              <a:t>中国占全球</a:t>
            </a:r>
            <a:r>
              <a:rPr lang="en-US" altLang="zh-CN" sz="1600" dirty="0">
                <a:latin typeface="宋体" panose="02010600030101010101" pitchFamily="2" charset="-122"/>
                <a:cs typeface="Arial" panose="020B0604020202020204" pitchFamily="34" charset="0"/>
              </a:rPr>
              <a:t>57%</a:t>
            </a:r>
            <a:r>
              <a:rPr lang="zh-CN" altLang="en-US" sz="1600" dirty="0">
                <a:latin typeface="宋体" panose="02010600030101010101" pitchFamily="2" charset="-122"/>
                <a:cs typeface="Arial" panose="020B0604020202020204" pitchFamily="34" charset="0"/>
              </a:rPr>
              <a:t>、巴西</a:t>
            </a:r>
            <a:r>
              <a:rPr lang="en-US" altLang="zh-CN" sz="1600" dirty="0">
                <a:latin typeface="宋体" panose="02010600030101010101" pitchFamily="2" charset="-122"/>
                <a:cs typeface="Arial" panose="020B0604020202020204" pitchFamily="34" charset="0"/>
              </a:rPr>
              <a:t>16%</a:t>
            </a:r>
            <a:r>
              <a:rPr lang="zh-CN" altLang="en-US" sz="1600" dirty="0">
                <a:latin typeface="宋体" panose="02010600030101010101" pitchFamily="2" charset="-122"/>
                <a:cs typeface="Arial" panose="020B0604020202020204" pitchFamily="34" charset="0"/>
              </a:rPr>
              <a:t>、俄罗斯</a:t>
            </a:r>
            <a:r>
              <a:rPr lang="en-US" altLang="zh-CN" sz="1600" dirty="0">
                <a:latin typeface="宋体" panose="02010600030101010101" pitchFamily="2" charset="-122"/>
                <a:cs typeface="Arial" panose="020B0604020202020204" pitchFamily="34" charset="0"/>
              </a:rPr>
              <a:t>9%</a:t>
            </a:r>
            <a:r>
              <a:rPr lang="zh-CN" altLang="en-US" sz="1600" dirty="0">
                <a:latin typeface="宋体" panose="02010600030101010101" pitchFamily="2" charset="-122"/>
                <a:cs typeface="Arial" panose="020B0604020202020204" pitchFamily="34" charset="0"/>
              </a:rPr>
              <a:t>、越南</a:t>
            </a:r>
            <a:r>
              <a:rPr lang="en-US" altLang="zh-CN" sz="1600" dirty="0">
                <a:latin typeface="宋体" panose="02010600030101010101" pitchFamily="2" charset="-122"/>
                <a:cs typeface="Arial" panose="020B0604020202020204" pitchFamily="34" charset="0"/>
              </a:rPr>
              <a:t>8%</a:t>
            </a:r>
          </a:p>
          <a:p>
            <a:pPr eaLnBrk="1" hangingPunct="1">
              <a:lnSpc>
                <a:spcPct val="150000"/>
              </a:lnSpc>
              <a:buFont typeface="Wingdings" panose="05000000000000000000" pitchFamily="2" charset="2"/>
              <a:buChar char="l"/>
            </a:pPr>
            <a:r>
              <a:rPr lang="zh-CN" altLang="en-US" sz="1600" dirty="0">
                <a:latin typeface="宋体" panose="02010600030101010101" pitchFamily="2" charset="-122"/>
                <a:cs typeface="Arial" panose="020B0604020202020204" pitchFamily="34" charset="0"/>
              </a:rPr>
              <a:t>东南亚稀土多为离子吸附性，重稀土配分与我国江西相似或更高</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latin typeface="宋体" panose="02010600030101010101" pitchFamily="2" charset="-122"/>
                <a:cs typeface="Arial" panose="020B0604020202020204" pitchFamily="34" charset="0"/>
              </a:rPr>
              <a:t>东南亚仅缅甸的离子吸附型稀土潜在的资源量可超过</a:t>
            </a:r>
            <a:r>
              <a:rPr lang="en-US" altLang="zh-CN" sz="1600" dirty="0">
                <a:latin typeface="宋体" panose="02010600030101010101" pitchFamily="2" charset="-122"/>
                <a:cs typeface="Arial" panose="020B0604020202020204" pitchFamily="34" charset="0"/>
              </a:rPr>
              <a:t>1500</a:t>
            </a:r>
            <a:r>
              <a:rPr lang="zh-CN" altLang="en-US" sz="1600" dirty="0">
                <a:latin typeface="宋体" panose="02010600030101010101" pitchFamily="2" charset="-122"/>
                <a:cs typeface="Arial" panose="020B0604020202020204" pitchFamily="34" charset="0"/>
              </a:rPr>
              <a:t>万吨，潜力惊人</a:t>
            </a:r>
            <a:endParaRPr lang="en-US" altLang="zh-CN" sz="1600" dirty="0">
              <a:latin typeface="宋体" panose="02010600030101010101" pitchFamily="2" charset="-122"/>
              <a:cs typeface="Arial" panose="020B0604020202020204" pitchFamily="34" charset="0"/>
            </a:endParaRPr>
          </a:p>
        </p:txBody>
      </p:sp>
      <p:pic>
        <p:nvPicPr>
          <p:cNvPr id="6" name="Picture 8" descr="稀土矿产分布图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876" y="386796"/>
            <a:ext cx="599122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2"/>
          <p:cNvSpPr>
            <a:spLocks noChangeArrowheads="1"/>
          </p:cNvSpPr>
          <p:nvPr/>
        </p:nvSpPr>
        <p:spPr bwMode="auto">
          <a:xfrm>
            <a:off x="4222823" y="3972551"/>
            <a:ext cx="2030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dirty="0"/>
              <a:t>全球稀土矿床分布</a:t>
            </a:r>
          </a:p>
        </p:txBody>
      </p:sp>
    </p:spTree>
    <p:extLst>
      <p:ext uri="{BB962C8B-B14F-4D97-AF65-F5344CB8AC3E}">
        <p14:creationId xmlns:p14="http://schemas.microsoft.com/office/powerpoint/2010/main" val="3177767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374752" y="3647891"/>
            <a:ext cx="78486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600">
                <a:latin typeface="宋体" panose="02010600030101010101" pitchFamily="2" charset="-122"/>
                <a:cs typeface="Arial" panose="020B0604020202020204" pitchFamily="34" charset="0"/>
              </a:rPr>
              <a:t>除离子吸附型和砂矿型以外的稀土矿床称为硬质岩型</a:t>
            </a:r>
            <a:endParaRPr lang="en-US" altLang="zh-CN" sz="160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a:latin typeface="宋体" panose="02010600030101010101" pitchFamily="2" charset="-122"/>
                <a:cs typeface="Arial" panose="020B0604020202020204" pitchFamily="34" charset="0"/>
              </a:rPr>
              <a:t>硬质岩型稀土矿床主要分布在内蒙古、四川、山东、贵州、湖北等地</a:t>
            </a:r>
            <a:endParaRPr lang="en-US" altLang="zh-CN" sz="160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a:latin typeface="宋体" panose="02010600030101010101" pitchFamily="2" charset="-122"/>
                <a:cs typeface="Arial" panose="020B0604020202020204" pitchFamily="34" charset="0"/>
              </a:rPr>
              <a:t>砂矿型稀土矿床主要分布在湖南、广东、广西等地，因环保因素，现基本不开发</a:t>
            </a:r>
            <a:endParaRPr lang="en-US" altLang="zh-CN" sz="160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a:latin typeface="宋体" panose="02010600030101010101" pitchFamily="2" charset="-122"/>
                <a:cs typeface="Arial" panose="020B0604020202020204" pitchFamily="34" charset="0"/>
              </a:rPr>
              <a:t>离子吸附型稀土中重稀土含量较高，占比一般在</a:t>
            </a:r>
            <a:r>
              <a:rPr lang="en-US" altLang="zh-CN" sz="1600">
                <a:latin typeface="宋体" panose="02010600030101010101" pitchFamily="2" charset="-122"/>
                <a:cs typeface="Arial" panose="020B0604020202020204" pitchFamily="34" charset="0"/>
              </a:rPr>
              <a:t>20%</a:t>
            </a:r>
            <a:r>
              <a:rPr lang="zh-CN" altLang="en-US" sz="1600">
                <a:latin typeface="宋体" panose="02010600030101010101" pitchFamily="2" charset="-122"/>
                <a:cs typeface="Arial" panose="020B0604020202020204" pitchFamily="34" charset="0"/>
              </a:rPr>
              <a:t>左右</a:t>
            </a:r>
            <a:endParaRPr lang="en-US" altLang="zh-CN" sz="160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a:latin typeface="宋体" panose="02010600030101010101" pitchFamily="2" charset="-122"/>
                <a:cs typeface="Arial" panose="020B0604020202020204" pitchFamily="34" charset="0"/>
              </a:rPr>
              <a:t>铈资源储量最大，占比近</a:t>
            </a:r>
            <a:r>
              <a:rPr lang="en-US" altLang="zh-CN" sz="1600">
                <a:latin typeface="宋体" panose="02010600030101010101" pitchFamily="2" charset="-122"/>
                <a:cs typeface="Arial" panose="020B0604020202020204" pitchFamily="34" charset="0"/>
              </a:rPr>
              <a:t>50%</a:t>
            </a:r>
          </a:p>
          <a:p>
            <a:pPr eaLnBrk="1" hangingPunct="1">
              <a:lnSpc>
                <a:spcPct val="150000"/>
              </a:lnSpc>
              <a:buFont typeface="Wingdings" panose="05000000000000000000" pitchFamily="2" charset="2"/>
              <a:buChar char="l"/>
            </a:pPr>
            <a:r>
              <a:rPr lang="zh-CN" altLang="en-US" sz="1600">
                <a:latin typeface="宋体" panose="02010600030101010101" pitchFamily="2" charset="-122"/>
                <a:cs typeface="Arial" panose="020B0604020202020204" pitchFamily="34" charset="0"/>
              </a:rPr>
              <a:t>镧位居第二，占比</a:t>
            </a:r>
            <a:r>
              <a:rPr lang="en-US" altLang="zh-CN" sz="1600">
                <a:latin typeface="宋体" panose="02010600030101010101" pitchFamily="2" charset="-122"/>
                <a:cs typeface="Arial" panose="020B0604020202020204" pitchFamily="34" charset="0"/>
              </a:rPr>
              <a:t>21%</a:t>
            </a:r>
            <a:r>
              <a:rPr lang="zh-CN" altLang="en-US" sz="1600">
                <a:latin typeface="宋体" panose="02010600030101010101" pitchFamily="2" charset="-122"/>
                <a:cs typeface="Arial" panose="020B0604020202020204" pitchFamily="34" charset="0"/>
              </a:rPr>
              <a:t>，钕约</a:t>
            </a:r>
            <a:r>
              <a:rPr lang="en-US" altLang="zh-CN" sz="1600">
                <a:latin typeface="宋体" panose="02010600030101010101" pitchFamily="2" charset="-122"/>
                <a:cs typeface="Arial" panose="020B0604020202020204" pitchFamily="34" charset="0"/>
              </a:rPr>
              <a:t>3000</a:t>
            </a:r>
            <a:r>
              <a:rPr lang="zh-CN" altLang="en-US" sz="1600">
                <a:latin typeface="宋体" panose="02010600030101010101" pitchFamily="2" charset="-122"/>
                <a:cs typeface="Arial" panose="020B0604020202020204" pitchFamily="34" charset="0"/>
              </a:rPr>
              <a:t>万吨左右；镨近千万吨</a:t>
            </a:r>
            <a:endParaRPr lang="en-US" altLang="zh-CN" sz="160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a:latin typeface="宋体" panose="02010600030101010101" pitchFamily="2" charset="-122"/>
                <a:cs typeface="Arial" panose="020B0604020202020204" pitchFamily="34" charset="0"/>
              </a:rPr>
              <a:t>钬、铒、铥、镱、镥拥有量较少</a:t>
            </a:r>
            <a:endParaRPr lang="en-US" altLang="zh-CN" sz="1600">
              <a:latin typeface="宋体" panose="02010600030101010101" pitchFamily="2" charset="-122"/>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752" y="54061"/>
            <a:ext cx="6460904" cy="307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2"/>
          <p:cNvSpPr>
            <a:spLocks noChangeArrowheads="1"/>
          </p:cNvSpPr>
          <p:nvPr/>
        </p:nvSpPr>
        <p:spPr bwMode="auto">
          <a:xfrm>
            <a:off x="4327377" y="3300228"/>
            <a:ext cx="2492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dirty="0"/>
              <a:t>典型矿床稀土元素含量</a:t>
            </a:r>
          </a:p>
        </p:txBody>
      </p:sp>
    </p:spTree>
    <p:extLst>
      <p:ext uri="{BB962C8B-B14F-4D97-AF65-F5344CB8AC3E}">
        <p14:creationId xmlns:p14="http://schemas.microsoft.com/office/powerpoint/2010/main" val="4217807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578751" y="3895947"/>
            <a:ext cx="82819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600" dirty="0">
                <a:latin typeface="宋体" panose="02010600030101010101" pitchFamily="2" charset="-122"/>
                <a:cs typeface="Arial" panose="020B0604020202020204" pitchFamily="34" charset="0"/>
              </a:rPr>
              <a:t>目前情况分析，中国在国际轻稀土供应市场的垄断地位有所削弱，但统治地位不会丧失</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latin typeface="宋体" panose="02010600030101010101" pitchFamily="2" charset="-122"/>
                <a:cs typeface="Arial" panose="020B0604020202020204" pitchFamily="34" charset="0"/>
              </a:rPr>
              <a:t>一是由于巨大的资源优势，二是有很强的成本优势，三是选、冶、分离方面的技术优势</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latin typeface="宋体" panose="02010600030101010101" pitchFamily="2" charset="-122"/>
                <a:cs typeface="Arial" panose="020B0604020202020204" pitchFamily="34" charset="0"/>
              </a:rPr>
              <a:t>重稀土中国的供应地位下降，东南亚地区，尤其是缅甸供应地位上升</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latin typeface="宋体" panose="02010600030101010101" pitchFamily="2" charset="-122"/>
                <a:cs typeface="Arial" panose="020B0604020202020204" pitchFamily="34" charset="0"/>
              </a:rPr>
              <a:t>具体供应量主要受稀土采、冶控制指标影响</a:t>
            </a:r>
          </a:p>
        </p:txBody>
      </p:sp>
      <p:sp>
        <p:nvSpPr>
          <p:cNvPr id="3" name="矩形 2"/>
          <p:cNvSpPr>
            <a:spLocks noChangeArrowheads="1"/>
          </p:cNvSpPr>
          <p:nvPr/>
        </p:nvSpPr>
        <p:spPr bwMode="auto">
          <a:xfrm>
            <a:off x="4862254" y="3391281"/>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dirty="0"/>
              <a:t>中国</a:t>
            </a:r>
            <a:r>
              <a:rPr lang="zh-CN" altLang="en-US" dirty="0" smtClean="0"/>
              <a:t>稀土供应能力</a:t>
            </a:r>
            <a:endParaRPr lang="zh-CN"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49" y="563518"/>
            <a:ext cx="4858490" cy="276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389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978755" y="3641725"/>
            <a:ext cx="4011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dirty="0" smtClean="0"/>
              <a:t>2024-2035</a:t>
            </a:r>
            <a:r>
              <a:rPr lang="zh-CN" altLang="en-US" sz="1600" b="1" dirty="0"/>
              <a:t>年全球稀土二次资源回收潜力</a:t>
            </a:r>
          </a:p>
        </p:txBody>
      </p:sp>
      <p:sp>
        <p:nvSpPr>
          <p:cNvPr id="3" name="矩形 1"/>
          <p:cNvSpPr>
            <a:spLocks noChangeArrowheads="1"/>
          </p:cNvSpPr>
          <p:nvPr/>
        </p:nvSpPr>
        <p:spPr bwMode="auto">
          <a:xfrm>
            <a:off x="2611382" y="4149724"/>
            <a:ext cx="71294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sz="1600" dirty="0" smtClean="0">
                <a:latin typeface="宋体" panose="02010600030101010101" pitchFamily="2" charset="-122"/>
                <a:cs typeface="Arial" panose="020B0604020202020204" pitchFamily="34" charset="0"/>
              </a:rPr>
              <a:t>2024-2035</a:t>
            </a:r>
            <a:r>
              <a:rPr lang="zh-CN" altLang="en-US" sz="1600" dirty="0">
                <a:latin typeface="宋体" panose="02010600030101010101" pitchFamily="2" charset="-122"/>
                <a:cs typeface="Arial" panose="020B0604020202020204" pitchFamily="34" charset="0"/>
              </a:rPr>
              <a:t>年，全球年稀土回收潜力持续增加</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latin typeface="宋体" panose="02010600030101010101" pitchFamily="2" charset="-122"/>
                <a:cs typeface="Arial" panose="020B0604020202020204" pitchFamily="34" charset="0"/>
              </a:rPr>
              <a:t>回收潜力累积量为</a:t>
            </a:r>
            <a:r>
              <a:rPr lang="en-US" altLang="zh-CN" sz="1600" dirty="0" smtClean="0">
                <a:latin typeface="宋体" panose="02010600030101010101" pitchFamily="2" charset="-122"/>
                <a:cs typeface="Arial" panose="020B0604020202020204" pitchFamily="34" charset="0"/>
              </a:rPr>
              <a:t>200</a:t>
            </a:r>
            <a:r>
              <a:rPr lang="zh-CN" altLang="en-US" sz="1600" dirty="0">
                <a:latin typeface="宋体" panose="02010600030101010101" pitchFamily="2" charset="-122"/>
                <a:cs typeface="Arial" panose="020B0604020202020204" pitchFamily="34" charset="0"/>
              </a:rPr>
              <a:t>万吨</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latin typeface="宋体" panose="02010600030101010101" pitchFamily="2" charset="-122"/>
                <a:cs typeface="Arial" panose="020B0604020202020204" pitchFamily="34" charset="0"/>
              </a:rPr>
              <a:t>分布在永磁、催化剂</a:t>
            </a:r>
            <a:endParaRPr lang="en-US" altLang="zh-CN" sz="1600" dirty="0">
              <a:latin typeface="宋体" panose="02010600030101010101" pitchFamily="2" charset="-122"/>
              <a:cs typeface="Arial" panose="020B0604020202020204" pitchFamily="34" charset="0"/>
            </a:endParaRPr>
          </a:p>
        </p:txBody>
      </p:sp>
      <p:pic>
        <p:nvPicPr>
          <p:cNvPr id="4"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413" y="544513"/>
            <a:ext cx="56134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808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792612" y="2841625"/>
            <a:ext cx="4013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dirty="0" smtClean="0"/>
              <a:t>2024-2035</a:t>
            </a:r>
            <a:r>
              <a:rPr lang="zh-CN" altLang="en-US" sz="1600" b="1" dirty="0"/>
              <a:t>年中国稀土二次资源回收潜力</a:t>
            </a:r>
          </a:p>
        </p:txBody>
      </p:sp>
      <p:sp>
        <p:nvSpPr>
          <p:cNvPr id="3" name="矩形 1"/>
          <p:cNvSpPr>
            <a:spLocks noChangeArrowheads="1"/>
          </p:cNvSpPr>
          <p:nvPr/>
        </p:nvSpPr>
        <p:spPr bwMode="auto">
          <a:xfrm>
            <a:off x="1924826" y="3255963"/>
            <a:ext cx="76723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sz="1600" dirty="0" smtClean="0">
                <a:latin typeface="宋体" panose="02010600030101010101" pitchFamily="2" charset="-122"/>
                <a:cs typeface="Arial" panose="020B0604020202020204" pitchFamily="34" charset="0"/>
              </a:rPr>
              <a:t>2024-2035</a:t>
            </a:r>
            <a:r>
              <a:rPr lang="zh-CN" altLang="en-US" sz="1600" dirty="0">
                <a:latin typeface="宋体" panose="02010600030101010101" pitchFamily="2" charset="-122"/>
                <a:cs typeface="Arial" panose="020B0604020202020204" pitchFamily="34" charset="0"/>
              </a:rPr>
              <a:t>年，中国稀土二次资源回收潜力累积量为</a:t>
            </a:r>
            <a:r>
              <a:rPr lang="en-US" altLang="zh-CN" sz="1600" dirty="0" smtClean="0">
                <a:latin typeface="宋体" panose="02010600030101010101" pitchFamily="2" charset="-122"/>
                <a:cs typeface="Arial" panose="020B0604020202020204" pitchFamily="34" charset="0"/>
              </a:rPr>
              <a:t>100</a:t>
            </a:r>
            <a:r>
              <a:rPr lang="zh-CN" altLang="en-US" sz="1600" dirty="0">
                <a:latin typeface="宋体" panose="02010600030101010101" pitchFamily="2" charset="-122"/>
                <a:cs typeface="Arial" panose="020B0604020202020204" pitchFamily="34" charset="0"/>
              </a:rPr>
              <a:t>万吨</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en-US" altLang="zh-CN" sz="1600" dirty="0">
                <a:latin typeface="宋体" panose="02010600030101010101" pitchFamily="2" charset="-122"/>
                <a:cs typeface="Arial" panose="020B0604020202020204" pitchFamily="34" charset="0"/>
              </a:rPr>
              <a:t>2035</a:t>
            </a:r>
            <a:r>
              <a:rPr lang="zh-CN" altLang="en-US" sz="1600" dirty="0">
                <a:latin typeface="宋体" panose="02010600030101010101" pitchFamily="2" charset="-122"/>
                <a:cs typeface="Arial" panose="020B0604020202020204" pitchFamily="34" charset="0"/>
              </a:rPr>
              <a:t>年超过</a:t>
            </a:r>
            <a:r>
              <a:rPr lang="en-US" altLang="zh-CN" sz="1600" dirty="0">
                <a:latin typeface="宋体" panose="02010600030101010101" pitchFamily="2" charset="-122"/>
                <a:cs typeface="Arial" panose="020B0604020202020204" pitchFamily="34" charset="0"/>
              </a:rPr>
              <a:t>10</a:t>
            </a:r>
            <a:r>
              <a:rPr lang="zh-CN" altLang="en-US" sz="1600" dirty="0">
                <a:latin typeface="宋体" panose="02010600030101010101" pitchFamily="2" charset="-122"/>
                <a:cs typeface="Arial" panose="020B0604020202020204" pitchFamily="34" charset="0"/>
              </a:rPr>
              <a:t>万吨</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latin typeface="宋体" panose="02010600030101010101" pitchFamily="2" charset="-122"/>
                <a:cs typeface="Arial" panose="020B0604020202020204" pitchFamily="34" charset="0"/>
              </a:rPr>
              <a:t>主要分布在永磁、催化剂及电池；铈、钕、镧回收潜力最大</a:t>
            </a:r>
            <a:endParaRPr lang="en-US" altLang="zh-CN" sz="16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solidFill>
                  <a:srgbClr val="FF0000"/>
                </a:solidFill>
                <a:latin typeface="宋体" panose="02010600030101010101" pitchFamily="2" charset="-122"/>
                <a:cs typeface="Arial" panose="020B0604020202020204" pitchFamily="34" charset="0"/>
              </a:rPr>
              <a:t>现阶段，主要经济体稀土实际回收量与回收潜力相比微乎其微</a:t>
            </a:r>
            <a:endParaRPr lang="en-US" altLang="zh-CN" sz="1600" dirty="0">
              <a:solidFill>
                <a:srgbClr val="FF0000"/>
              </a:solidFill>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solidFill>
                  <a:srgbClr val="FF0000"/>
                </a:solidFill>
                <a:latin typeface="宋体" panose="02010600030101010101" pitchFamily="2" charset="-122"/>
                <a:cs typeface="Arial" panose="020B0604020202020204" pitchFamily="34" charset="0"/>
              </a:rPr>
              <a:t>日本有些工厂开始稀土再生研究，德国已具备每年回收</a:t>
            </a:r>
            <a:r>
              <a:rPr lang="en-US" altLang="zh-CN" sz="1600" dirty="0">
                <a:solidFill>
                  <a:srgbClr val="FF0000"/>
                </a:solidFill>
                <a:latin typeface="宋体" panose="02010600030101010101" pitchFamily="2" charset="-122"/>
                <a:cs typeface="Arial" panose="020B0604020202020204" pitchFamily="34" charset="0"/>
              </a:rPr>
              <a:t>500</a:t>
            </a:r>
            <a:r>
              <a:rPr lang="zh-CN" altLang="en-US" sz="1600" dirty="0">
                <a:solidFill>
                  <a:srgbClr val="FF0000"/>
                </a:solidFill>
                <a:latin typeface="宋体" panose="02010600030101010101" pitchFamily="2" charset="-122"/>
                <a:cs typeface="Arial" panose="020B0604020202020204" pitchFamily="34" charset="0"/>
              </a:rPr>
              <a:t>吨稀土左右的能力；</a:t>
            </a:r>
            <a:endParaRPr lang="en-US" altLang="zh-CN" sz="1600" dirty="0">
              <a:solidFill>
                <a:srgbClr val="FF0000"/>
              </a:solidFill>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solidFill>
                  <a:srgbClr val="FF0000"/>
                </a:solidFill>
                <a:latin typeface="宋体" panose="02010600030101010101" pitchFamily="2" charset="-122"/>
                <a:cs typeface="Arial" panose="020B0604020202020204" pitchFamily="34" charset="0"/>
              </a:rPr>
              <a:t>法国每年将从废旧荧光灯、永磁和电池中产出</a:t>
            </a:r>
            <a:r>
              <a:rPr lang="en-US" altLang="zh-CN" sz="1600" dirty="0">
                <a:solidFill>
                  <a:srgbClr val="FF0000"/>
                </a:solidFill>
                <a:latin typeface="宋体" panose="02010600030101010101" pitchFamily="2" charset="-122"/>
                <a:cs typeface="Arial" panose="020B0604020202020204" pitchFamily="34" charset="0"/>
              </a:rPr>
              <a:t>200</a:t>
            </a:r>
            <a:r>
              <a:rPr lang="zh-CN" altLang="en-US" sz="1600" dirty="0">
                <a:solidFill>
                  <a:srgbClr val="FF0000"/>
                </a:solidFill>
                <a:latin typeface="宋体" panose="02010600030101010101" pitchFamily="2" charset="-122"/>
                <a:cs typeface="Arial" panose="020B0604020202020204" pitchFamily="34" charset="0"/>
              </a:rPr>
              <a:t>吨稀土金属；</a:t>
            </a:r>
            <a:endParaRPr lang="en-US" altLang="zh-CN" sz="1600" dirty="0">
              <a:solidFill>
                <a:srgbClr val="FF0000"/>
              </a:solidFill>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solidFill>
                  <a:srgbClr val="FF0000"/>
                </a:solidFill>
                <a:latin typeface="宋体" panose="02010600030101010101" pitchFamily="2" charset="-122"/>
                <a:cs typeface="Arial" panose="020B0604020202020204" pitchFamily="34" charset="0"/>
              </a:rPr>
              <a:t>丹麦有企业已经对钕铁硼进行回收</a:t>
            </a:r>
            <a:endParaRPr lang="en-US" altLang="zh-CN" sz="1600" dirty="0">
              <a:solidFill>
                <a:srgbClr val="FF0000"/>
              </a:solidFill>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solidFill>
                  <a:srgbClr val="FF0000"/>
                </a:solidFill>
                <a:latin typeface="宋体" panose="02010600030101010101" pitchFamily="2" charset="-122"/>
                <a:cs typeface="Arial" panose="020B0604020202020204" pitchFamily="34" charset="0"/>
              </a:rPr>
              <a:t>中国的企业如优美科等也已开展稀土回收相关工作</a:t>
            </a:r>
            <a:endParaRPr lang="en-US" altLang="zh-CN" sz="1600" dirty="0">
              <a:solidFill>
                <a:srgbClr val="FF0000"/>
              </a:solidFill>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1600" dirty="0">
                <a:solidFill>
                  <a:srgbClr val="FF0000"/>
                </a:solidFill>
                <a:latin typeface="宋体" panose="02010600030101010101" pitchFamily="2" charset="-122"/>
                <a:cs typeface="Arial" panose="020B0604020202020204" pitchFamily="34" charset="0"/>
              </a:rPr>
              <a:t>回收主要受技术、经济、政策、行为等因素的限制</a:t>
            </a:r>
            <a:endParaRPr lang="en-US" altLang="zh-CN" sz="1600" dirty="0">
              <a:solidFill>
                <a:srgbClr val="FF0000"/>
              </a:solidFill>
              <a:latin typeface="宋体" panose="02010600030101010101" pitchFamily="2" charset="-122"/>
              <a:cs typeface="Arial" panose="020B0604020202020204" pitchFamily="34" charset="0"/>
            </a:endParaRPr>
          </a:p>
        </p:txBody>
      </p:sp>
      <p:pic>
        <p:nvPicPr>
          <p:cNvPr id="4"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137" y="254000"/>
            <a:ext cx="485933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412" y="260350"/>
            <a:ext cx="416877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741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892416" y="577294"/>
            <a:ext cx="7023480" cy="584775"/>
          </a:xfrm>
          <a:prstGeom prst="rect">
            <a:avLst/>
          </a:prstGeom>
          <a:noFill/>
        </p:spPr>
        <p:txBody>
          <a:bodyPr wrap="square" rtlCol="0">
            <a:spAutoFit/>
          </a:bodyPr>
          <a:lstStyle/>
          <a:p>
            <a:pPr algn="ctr"/>
            <a:r>
              <a:rPr lang="zh-CN" altLang="en-US" sz="3200" dirty="0">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rPr>
              <a:t>主要内容</a:t>
            </a:r>
          </a:p>
        </p:txBody>
      </p:sp>
      <p:sp>
        <p:nvSpPr>
          <p:cNvPr id="8" name="文本框 7"/>
          <p:cNvSpPr txBox="1"/>
          <p:nvPr/>
        </p:nvSpPr>
        <p:spPr>
          <a:xfrm>
            <a:off x="1652203" y="1387184"/>
            <a:ext cx="9163664" cy="4708981"/>
          </a:xfrm>
          <a:prstGeom prst="rect">
            <a:avLst/>
          </a:prstGeom>
          <a:noFill/>
        </p:spPr>
        <p:txBody>
          <a:bodyPr wrap="square" rtlCol="0">
            <a:spAutoFit/>
          </a:bodyPr>
          <a:lstStyle/>
          <a:p>
            <a:pPr>
              <a:lnSpc>
                <a:spcPct val="150000"/>
              </a:lnSpc>
            </a:pPr>
            <a:r>
              <a:rPr lang="zh-CN" altLang="en-US" sz="4000" b="1" dirty="0">
                <a:solidFill>
                  <a:schemeClr val="accent1">
                    <a:lumMod val="75000"/>
                  </a:schemeClr>
                </a:solidFill>
                <a:latin typeface="微软雅黑" panose="020B0503020204020204" pitchFamily="34" charset="-122"/>
                <a:ea typeface="微软雅黑" panose="020B0503020204020204" pitchFamily="34" charset="-122"/>
              </a:rPr>
              <a:t>一、简要说明</a:t>
            </a:r>
            <a:endParaRPr lang="en-US" altLang="zh-CN" sz="4000" b="1" dirty="0">
              <a:solidFill>
                <a:schemeClr val="accent1">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4000" b="1" dirty="0">
                <a:solidFill>
                  <a:schemeClr val="accent1">
                    <a:lumMod val="75000"/>
                  </a:schemeClr>
                </a:solidFill>
                <a:latin typeface="微软雅黑" panose="020B0503020204020204" pitchFamily="34" charset="-122"/>
                <a:ea typeface="微软雅黑" panose="020B0503020204020204" pitchFamily="34" charset="-122"/>
              </a:rPr>
              <a:t>二</a:t>
            </a:r>
            <a:r>
              <a:rPr lang="zh-CN" altLang="en-US" sz="4000" b="1" dirty="0" smtClean="0">
                <a:solidFill>
                  <a:schemeClr val="accent1">
                    <a:lumMod val="75000"/>
                  </a:schemeClr>
                </a:solidFill>
                <a:latin typeface="微软雅黑" panose="020B0503020204020204" pitchFamily="34" charset="-122"/>
                <a:ea typeface="微软雅黑" panose="020B0503020204020204" pitchFamily="34" charset="-122"/>
              </a:rPr>
              <a:t>、稀土供需</a:t>
            </a:r>
            <a:r>
              <a:rPr lang="zh-CN" altLang="en-US" sz="4000" b="1" dirty="0">
                <a:solidFill>
                  <a:schemeClr val="accent1">
                    <a:lumMod val="75000"/>
                  </a:schemeClr>
                </a:solidFill>
                <a:latin typeface="微软雅黑" panose="020B0503020204020204" pitchFamily="34" charset="-122"/>
                <a:ea typeface="微软雅黑" panose="020B0503020204020204" pitchFamily="34" charset="-122"/>
              </a:rPr>
              <a:t>现状</a:t>
            </a:r>
            <a:endParaRPr lang="en-US" altLang="zh-CN" sz="4000" b="1" dirty="0">
              <a:solidFill>
                <a:schemeClr val="accent1">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4000" b="1" dirty="0">
                <a:solidFill>
                  <a:schemeClr val="accent1">
                    <a:lumMod val="75000"/>
                  </a:schemeClr>
                </a:solidFill>
                <a:latin typeface="微软雅黑" panose="020B0503020204020204" pitchFamily="34" charset="-122"/>
                <a:ea typeface="微软雅黑" panose="020B0503020204020204" pitchFamily="34" charset="-122"/>
              </a:rPr>
              <a:t>三</a:t>
            </a:r>
            <a:r>
              <a:rPr lang="zh-CN" altLang="en-US" sz="4000" b="1" dirty="0" smtClean="0">
                <a:solidFill>
                  <a:schemeClr val="accent1">
                    <a:lumMod val="75000"/>
                  </a:schemeClr>
                </a:solidFill>
                <a:latin typeface="微软雅黑" panose="020B0503020204020204" pitchFamily="34" charset="-122"/>
                <a:ea typeface="微软雅黑" panose="020B0503020204020204" pitchFamily="34" charset="-122"/>
              </a:rPr>
              <a:t>、稀土中长期</a:t>
            </a:r>
            <a:r>
              <a:rPr lang="zh-CN" altLang="en-US" sz="4000" b="1" dirty="0">
                <a:solidFill>
                  <a:schemeClr val="accent1">
                    <a:lumMod val="75000"/>
                  </a:schemeClr>
                </a:solidFill>
                <a:latin typeface="微软雅黑" panose="020B0503020204020204" pitchFamily="34" charset="-122"/>
                <a:ea typeface="微软雅黑" panose="020B0503020204020204" pitchFamily="34" charset="-122"/>
              </a:rPr>
              <a:t>需求趋势</a:t>
            </a:r>
            <a:endParaRPr lang="en-US" altLang="zh-CN" sz="4000" b="1" dirty="0">
              <a:solidFill>
                <a:schemeClr val="accent1">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4000" b="1" dirty="0">
                <a:solidFill>
                  <a:schemeClr val="accent1">
                    <a:lumMod val="75000"/>
                  </a:schemeClr>
                </a:solidFill>
                <a:latin typeface="微软雅黑" panose="020B0503020204020204" pitchFamily="34" charset="-122"/>
                <a:ea typeface="微软雅黑" panose="020B0503020204020204" pitchFamily="34" charset="-122"/>
              </a:rPr>
              <a:t>四</a:t>
            </a:r>
            <a:r>
              <a:rPr lang="zh-CN" altLang="en-US" sz="4000" b="1" dirty="0" smtClean="0">
                <a:solidFill>
                  <a:schemeClr val="accent1">
                    <a:lumMod val="75000"/>
                  </a:schemeClr>
                </a:solidFill>
                <a:latin typeface="微软雅黑" panose="020B0503020204020204" pitchFamily="34" charset="-122"/>
                <a:ea typeface="微软雅黑" panose="020B0503020204020204" pitchFamily="34" charset="-122"/>
              </a:rPr>
              <a:t>、稀土中长期</a:t>
            </a:r>
            <a:r>
              <a:rPr lang="zh-CN" altLang="en-US" sz="4000" b="1" dirty="0">
                <a:solidFill>
                  <a:schemeClr val="accent1">
                    <a:lumMod val="75000"/>
                  </a:schemeClr>
                </a:solidFill>
                <a:latin typeface="微软雅黑" panose="020B0503020204020204" pitchFamily="34" charset="-122"/>
                <a:ea typeface="微软雅黑" panose="020B0503020204020204" pitchFamily="34" charset="-122"/>
              </a:rPr>
              <a:t>供应能力</a:t>
            </a:r>
            <a:endParaRPr lang="en-US" altLang="zh-CN" sz="4000" b="1" dirty="0">
              <a:solidFill>
                <a:schemeClr val="accent1">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4000" b="1" dirty="0" smtClean="0">
                <a:solidFill>
                  <a:srgbClr val="FF0000"/>
                </a:solidFill>
                <a:latin typeface="微软雅黑" panose="020B0503020204020204" pitchFamily="34" charset="-122"/>
                <a:ea typeface="微软雅黑" panose="020B0503020204020204" pitchFamily="34" charset="-122"/>
              </a:rPr>
              <a:t>五、主要认识</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75400" y="1274626"/>
            <a:ext cx="11117839"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543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713726" y="1784129"/>
            <a:ext cx="874871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2000" dirty="0">
                <a:latin typeface="宋体" panose="02010600030101010101" pitchFamily="2" charset="-122"/>
                <a:cs typeface="Arial" panose="020B0604020202020204" pitchFamily="34" charset="0"/>
              </a:rPr>
              <a:t>中国未来稀土可供性充足，但元素差异巨大</a:t>
            </a:r>
            <a:endParaRPr lang="en-US" altLang="zh-CN" sz="20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2000" dirty="0">
                <a:latin typeface="宋体" panose="02010600030101010101" pitchFamily="2" charset="-122"/>
                <a:cs typeface="Arial" panose="020B0604020202020204" pitchFamily="34" charset="0"/>
              </a:rPr>
              <a:t>钕、镝、镨、铽元素配分相对较低，消费比例高于对应生产比例</a:t>
            </a:r>
            <a:endParaRPr lang="en-US" altLang="zh-CN" sz="20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2000" dirty="0">
                <a:latin typeface="宋体" panose="02010600030101010101" pitchFamily="2" charset="-122"/>
                <a:cs typeface="Arial" panose="020B0604020202020204" pitchFamily="34" charset="0"/>
              </a:rPr>
              <a:t>镧、铈消费量增速相对平稳，但配分含量高，产量比例远高于消费比例</a:t>
            </a:r>
            <a:endParaRPr lang="en-US" altLang="zh-CN" sz="20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2000" dirty="0">
                <a:latin typeface="宋体" panose="02010600030101010101" pitchFamily="2" charset="-122"/>
                <a:cs typeface="Arial" panose="020B0604020202020204" pitchFamily="34" charset="0"/>
              </a:rPr>
              <a:t>生产与消费比例不匹配将引发镧、铈等元素严重过剩</a:t>
            </a:r>
            <a:endParaRPr lang="en-US" altLang="zh-CN" sz="20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2000" dirty="0">
                <a:latin typeface="宋体" panose="02010600030101010101" pitchFamily="2" charset="-122"/>
                <a:cs typeface="Arial" panose="020B0604020202020204" pitchFamily="34" charset="0"/>
              </a:rPr>
              <a:t>镝、钇、镨、钕资源短缺将逐步显现</a:t>
            </a:r>
            <a:endParaRPr lang="en-US" altLang="zh-CN" sz="2000" dirty="0">
              <a:latin typeface="宋体" panose="02010600030101010101" pitchFamily="2" charset="-122"/>
              <a:cs typeface="Arial" panose="020B0604020202020204" pitchFamily="34" charset="0"/>
            </a:endParaRPr>
          </a:p>
          <a:p>
            <a:pPr eaLnBrk="1" hangingPunct="1">
              <a:lnSpc>
                <a:spcPct val="150000"/>
              </a:lnSpc>
              <a:buFont typeface="Wingdings" panose="05000000000000000000" pitchFamily="2" charset="2"/>
              <a:buChar char="l"/>
            </a:pPr>
            <a:r>
              <a:rPr lang="zh-CN" altLang="en-US" sz="2000" dirty="0">
                <a:latin typeface="宋体" panose="02010600030101010101" pitchFamily="2" charset="-122"/>
                <a:cs typeface="Arial" panose="020B0604020202020204" pitchFamily="34" charset="0"/>
              </a:rPr>
              <a:t>镝的保障最低</a:t>
            </a:r>
            <a:endParaRPr lang="en-US" altLang="zh-CN" sz="2000" dirty="0">
              <a:latin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713278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110" y="147577"/>
            <a:ext cx="5029200" cy="3306762"/>
          </a:xfrm>
          <a:prstGeom prst="rect">
            <a:avLst/>
          </a:prstGeom>
          <a:solidFill>
            <a:schemeClr val="bg1"/>
          </a:solidFill>
          <a:ln>
            <a:noFill/>
          </a:ln>
        </p:spPr>
      </p:pic>
      <p:sp>
        <p:nvSpPr>
          <p:cNvPr id="7" name="矩形 6"/>
          <p:cNvSpPr/>
          <p:nvPr/>
        </p:nvSpPr>
        <p:spPr>
          <a:xfrm>
            <a:off x="1031358" y="3454339"/>
            <a:ext cx="11160642" cy="3416320"/>
          </a:xfrm>
          <a:prstGeom prst="rect">
            <a:avLst/>
          </a:prstGeom>
        </p:spPr>
        <p:txBody>
          <a:bodyPr wrap="square">
            <a:spAutoFit/>
          </a:bodyPr>
          <a:lstStyle/>
          <a:p>
            <a:pPr marL="285750" indent="-285750">
              <a:lnSpc>
                <a:spcPct val="150000"/>
              </a:lnSpc>
              <a:buFont typeface="Arial" pitchFamily="34" charset="0"/>
              <a:buChar char="•"/>
              <a:defRPr/>
            </a:pPr>
            <a:r>
              <a:rPr lang="zh-CN" altLang="zh-CN" b="1" dirty="0">
                <a:latin typeface="+mn-ea"/>
              </a:rPr>
              <a:t>稀土是一组金属元素的统称，包括</a:t>
            </a:r>
            <a:r>
              <a:rPr lang="en-US" altLang="zh-CN" b="1" dirty="0">
                <a:latin typeface="+mn-ea"/>
              </a:rPr>
              <a:t>15</a:t>
            </a:r>
            <a:r>
              <a:rPr lang="zh-CN" altLang="zh-CN" b="1" dirty="0">
                <a:latin typeface="+mn-ea"/>
              </a:rPr>
              <a:t>种镧系元素以及钪（</a:t>
            </a:r>
            <a:r>
              <a:rPr lang="en-US" altLang="zh-CN" b="1" dirty="0" err="1">
                <a:latin typeface="+mn-ea"/>
              </a:rPr>
              <a:t>Sc</a:t>
            </a:r>
            <a:r>
              <a:rPr lang="zh-CN" altLang="zh-CN" b="1" dirty="0">
                <a:latin typeface="+mn-ea"/>
              </a:rPr>
              <a:t>）和钇</a:t>
            </a:r>
            <a:r>
              <a:rPr lang="en-US" altLang="zh-CN" b="1" dirty="0">
                <a:latin typeface="+mn-ea"/>
              </a:rPr>
              <a:t>(Y)</a:t>
            </a:r>
            <a:r>
              <a:rPr lang="zh-CN" altLang="zh-CN" b="1" dirty="0">
                <a:latin typeface="+mn-ea"/>
              </a:rPr>
              <a:t>，共</a:t>
            </a:r>
            <a:r>
              <a:rPr lang="en-US" altLang="zh-CN" b="1" dirty="0">
                <a:latin typeface="+mn-ea"/>
              </a:rPr>
              <a:t>17</a:t>
            </a:r>
            <a:r>
              <a:rPr lang="zh-CN" altLang="zh-CN" b="1" dirty="0">
                <a:latin typeface="+mn-ea"/>
              </a:rPr>
              <a:t>种元素</a:t>
            </a:r>
            <a:endParaRPr lang="en-US" altLang="zh-CN" b="1" dirty="0">
              <a:latin typeface="+mn-ea"/>
            </a:endParaRPr>
          </a:p>
          <a:p>
            <a:pPr marL="285750" indent="-285750">
              <a:lnSpc>
                <a:spcPct val="150000"/>
              </a:lnSpc>
              <a:buFont typeface="Arial" pitchFamily="34" charset="0"/>
              <a:buChar char="•"/>
              <a:defRPr/>
            </a:pPr>
            <a:r>
              <a:rPr lang="zh-CN" altLang="zh-CN" b="1" dirty="0">
                <a:latin typeface="+mn-ea"/>
              </a:rPr>
              <a:t>钷（</a:t>
            </a:r>
            <a:r>
              <a:rPr lang="en-US" altLang="zh-CN" b="1" dirty="0">
                <a:latin typeface="+mn-ea"/>
              </a:rPr>
              <a:t>Pm</a:t>
            </a:r>
            <a:r>
              <a:rPr lang="zh-CN" altLang="zh-CN" b="1" dirty="0">
                <a:latin typeface="+mn-ea"/>
              </a:rPr>
              <a:t>）在自然界中不存在，钪（</a:t>
            </a:r>
            <a:r>
              <a:rPr lang="en-US" altLang="zh-CN" b="1" dirty="0" err="1">
                <a:latin typeface="+mn-ea"/>
              </a:rPr>
              <a:t>Sc</a:t>
            </a:r>
            <a:r>
              <a:rPr lang="zh-CN" altLang="zh-CN" b="1" dirty="0">
                <a:latin typeface="+mn-ea"/>
              </a:rPr>
              <a:t>）很少</a:t>
            </a:r>
            <a:r>
              <a:rPr lang="zh-CN" altLang="en-US" b="1" dirty="0">
                <a:latin typeface="+mn-ea"/>
              </a:rPr>
              <a:t>共</a:t>
            </a:r>
            <a:r>
              <a:rPr lang="zh-CN" altLang="zh-CN" b="1" dirty="0">
                <a:latin typeface="+mn-ea"/>
              </a:rPr>
              <a:t>赋存，通常稀土指的</a:t>
            </a:r>
            <a:r>
              <a:rPr lang="en-US" altLang="zh-CN" b="1" dirty="0">
                <a:latin typeface="+mn-ea"/>
              </a:rPr>
              <a:t>15</a:t>
            </a:r>
            <a:r>
              <a:rPr lang="zh-CN" altLang="zh-CN" b="1" dirty="0">
                <a:latin typeface="+mn-ea"/>
              </a:rPr>
              <a:t>种元素</a:t>
            </a:r>
            <a:endParaRPr lang="zh-CN" altLang="zh-CN" dirty="0">
              <a:latin typeface="+mn-ea"/>
            </a:endParaRPr>
          </a:p>
          <a:p>
            <a:pPr marL="285750" indent="-285750">
              <a:lnSpc>
                <a:spcPct val="150000"/>
              </a:lnSpc>
              <a:buFont typeface="Arial" pitchFamily="34" charset="0"/>
              <a:buChar char="•"/>
              <a:defRPr/>
            </a:pPr>
            <a:r>
              <a:rPr lang="zh-CN" altLang="zh-CN" b="1" dirty="0">
                <a:latin typeface="+mn-ea"/>
              </a:rPr>
              <a:t>稀土元素分为两组或三组。两分法将</a:t>
            </a:r>
            <a:r>
              <a:rPr lang="zh-CN" altLang="zh-CN" b="1" dirty="0">
                <a:solidFill>
                  <a:srgbClr val="FF0000"/>
                </a:solidFill>
                <a:latin typeface="+mn-ea"/>
              </a:rPr>
              <a:t>镧—铕</a:t>
            </a:r>
            <a:r>
              <a:rPr lang="zh-CN" altLang="zh-CN" b="1" dirty="0">
                <a:latin typeface="+mn-ea"/>
              </a:rPr>
              <a:t>为轻稀土，</a:t>
            </a:r>
            <a:r>
              <a:rPr lang="zh-CN" altLang="zh-CN" b="1" dirty="0">
                <a:solidFill>
                  <a:srgbClr val="FF0000"/>
                </a:solidFill>
                <a:latin typeface="+mn-ea"/>
              </a:rPr>
              <a:t>钆—镥</a:t>
            </a:r>
            <a:r>
              <a:rPr lang="zh-CN" altLang="zh-CN" b="1" dirty="0">
                <a:latin typeface="+mn-ea"/>
              </a:rPr>
              <a:t>和</a:t>
            </a:r>
            <a:r>
              <a:rPr lang="zh-CN" altLang="zh-CN" b="1" dirty="0">
                <a:solidFill>
                  <a:srgbClr val="FF0000"/>
                </a:solidFill>
                <a:latin typeface="+mn-ea"/>
              </a:rPr>
              <a:t>钇</a:t>
            </a:r>
            <a:r>
              <a:rPr lang="zh-CN" altLang="zh-CN" b="1" dirty="0">
                <a:latin typeface="+mn-ea"/>
              </a:rPr>
              <a:t>称为重稀土；</a:t>
            </a:r>
            <a:r>
              <a:rPr lang="zh-CN" altLang="en-US" b="1" dirty="0">
                <a:latin typeface="+mn-ea"/>
              </a:rPr>
              <a:t>本文采用两分法</a:t>
            </a:r>
            <a:endParaRPr lang="zh-CN" altLang="zh-CN" dirty="0">
              <a:latin typeface="+mn-ea"/>
            </a:endParaRPr>
          </a:p>
          <a:p>
            <a:pPr marL="285750" indent="-285750">
              <a:lnSpc>
                <a:spcPct val="150000"/>
              </a:lnSpc>
              <a:buFont typeface="Arial" pitchFamily="34" charset="0"/>
              <a:buChar char="•"/>
              <a:defRPr/>
            </a:pPr>
            <a:r>
              <a:rPr lang="zh-CN" altLang="zh-CN" b="1" dirty="0">
                <a:latin typeface="+mn-ea"/>
              </a:rPr>
              <a:t>稀土元素在地壳中含量并不很低，丰度高于汞和银，不同稀土元素在地壳中的丰度相差很大</a:t>
            </a:r>
            <a:endParaRPr lang="en-US" altLang="zh-CN" b="1" dirty="0">
              <a:latin typeface="+mn-ea"/>
            </a:endParaRPr>
          </a:p>
          <a:p>
            <a:pPr marL="285750" indent="-285750">
              <a:lnSpc>
                <a:spcPct val="150000"/>
              </a:lnSpc>
              <a:buFont typeface="Arial" pitchFamily="34" charset="0"/>
              <a:buChar char="•"/>
              <a:defRPr/>
            </a:pPr>
            <a:r>
              <a:rPr lang="zh-CN" altLang="zh-CN" b="1" dirty="0">
                <a:latin typeface="+mn-ea"/>
              </a:rPr>
              <a:t>铈的丰度甚至高于铜、铅和镍等常见金属，但很少富集成能够经济开采的矿床</a:t>
            </a:r>
            <a:endParaRPr lang="zh-CN" altLang="zh-CN" dirty="0">
              <a:latin typeface="+mn-ea"/>
            </a:endParaRPr>
          </a:p>
          <a:p>
            <a:pPr marL="285750" indent="-285750">
              <a:lnSpc>
                <a:spcPct val="150000"/>
              </a:lnSpc>
              <a:buFont typeface="Arial" pitchFamily="34" charset="0"/>
              <a:buChar char="•"/>
              <a:defRPr/>
            </a:pPr>
            <a:r>
              <a:rPr lang="zh-CN" altLang="zh-CN" b="1" dirty="0">
                <a:latin typeface="+mn-ea"/>
              </a:rPr>
              <a:t>轻稀土元素丰度高于重稀土，原子序数为偶数的高于相邻原子序数为偶数元素</a:t>
            </a:r>
            <a:endParaRPr lang="zh-CN" altLang="zh-CN" dirty="0">
              <a:latin typeface="+mn-ea"/>
            </a:endParaRPr>
          </a:p>
          <a:p>
            <a:pPr marL="285750" indent="-285750">
              <a:lnSpc>
                <a:spcPct val="150000"/>
              </a:lnSpc>
              <a:buFont typeface="Arial" pitchFamily="34" charset="0"/>
              <a:buChar char="•"/>
              <a:defRPr/>
            </a:pPr>
            <a:r>
              <a:rPr lang="zh-CN" altLang="zh-CN" b="1" dirty="0">
                <a:latin typeface="+mn-ea"/>
              </a:rPr>
              <a:t>绝大多数稀土矿床中镧、铈、镨和钕占比在</a:t>
            </a:r>
            <a:r>
              <a:rPr lang="en-US" altLang="zh-CN" b="1" dirty="0">
                <a:latin typeface="+mn-ea"/>
              </a:rPr>
              <a:t>80-99%</a:t>
            </a:r>
          </a:p>
          <a:p>
            <a:pPr marL="285750" indent="-285750">
              <a:lnSpc>
                <a:spcPct val="150000"/>
              </a:lnSpc>
              <a:buFont typeface="Arial" pitchFamily="34" charset="0"/>
              <a:buChar char="•"/>
              <a:defRPr/>
            </a:pPr>
            <a:r>
              <a:rPr lang="zh-CN" altLang="en-US" b="1" dirty="0">
                <a:latin typeface="+mn-ea"/>
              </a:rPr>
              <a:t>本文消费量、产量若无注明均为</a:t>
            </a:r>
            <a:r>
              <a:rPr lang="en-US" altLang="zh-CN" b="1" dirty="0">
                <a:latin typeface="+mn-ea"/>
              </a:rPr>
              <a:t>REO</a:t>
            </a:r>
            <a:r>
              <a:rPr lang="zh-CN" altLang="en-US" b="1" dirty="0">
                <a:latin typeface="+mn-ea"/>
              </a:rPr>
              <a:t>数据</a:t>
            </a:r>
            <a:endParaRPr lang="zh-CN" altLang="en-US" dirty="0">
              <a:latin typeface="+mn-ea"/>
            </a:endParaRPr>
          </a:p>
        </p:txBody>
      </p:sp>
    </p:spTree>
    <p:extLst>
      <p:ext uri="{BB962C8B-B14F-4D97-AF65-F5344CB8AC3E}">
        <p14:creationId xmlns:p14="http://schemas.microsoft.com/office/powerpoint/2010/main" val="3613354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83171" y="1832324"/>
            <a:ext cx="5032147" cy="1754326"/>
          </a:xfrm>
          <a:prstGeom prst="rect">
            <a:avLst/>
          </a:prstGeom>
          <a:noFill/>
        </p:spPr>
        <p:txBody>
          <a:bodyPr wrap="none" lIns="91440" tIns="45720" rIns="91440" bIns="45720">
            <a:spAutoFit/>
          </a:bodyPr>
          <a:lstStyle/>
          <a:p>
            <a:pPr algn="ctr"/>
            <a:r>
              <a:rPr lang="zh-CN" alt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琥珀" panose="02010800040101010101" pitchFamily="2" charset="-122"/>
                <a:ea typeface="华文琥珀" panose="02010800040101010101" pitchFamily="2" charset="-122"/>
              </a:rPr>
              <a:t>请各位批评指正</a:t>
            </a:r>
            <a:endParaRPr lang="en-US" altLang="zh-CN"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琥珀" panose="02010800040101010101" pitchFamily="2" charset="-122"/>
              <a:ea typeface="华文琥珀" panose="02010800040101010101" pitchFamily="2" charset="-122"/>
            </a:endParaRPr>
          </a:p>
          <a:p>
            <a:pPr algn="ctr"/>
            <a:r>
              <a:rPr lang="zh-CN" alt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琥珀" panose="02010800040101010101" pitchFamily="2" charset="-122"/>
                <a:ea typeface="华文琥珀" panose="02010800040101010101" pitchFamily="2" charset="-122"/>
              </a:rPr>
              <a:t>谢谢</a:t>
            </a:r>
          </a:p>
        </p:txBody>
      </p:sp>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t="4317" b="28058"/>
          <a:stretch/>
        </p:blipFill>
        <p:spPr>
          <a:xfrm>
            <a:off x="0" y="5304622"/>
            <a:ext cx="12192000" cy="1553379"/>
          </a:xfrm>
          <a:prstGeom prst="rect">
            <a:avLst/>
          </a:prstGeom>
        </p:spPr>
      </p:pic>
      <p:sp>
        <p:nvSpPr>
          <p:cNvPr id="2" name="灯片编号占位符 1"/>
          <p:cNvSpPr>
            <a:spLocks noGrp="1"/>
          </p:cNvSpPr>
          <p:nvPr>
            <p:ph type="sldNum" sz="quarter" idx="12"/>
          </p:nvPr>
        </p:nvSpPr>
        <p:spPr/>
        <p:txBody>
          <a:bodyPr/>
          <a:lstStyle/>
          <a:p>
            <a:fld id="{16FE315D-E6C2-4313-A035-522C5C171F07}" type="slidenum">
              <a:rPr lang="zh-CN" altLang="en-US" smtClean="0"/>
              <a:t>30</a:t>
            </a:fld>
            <a:endParaRPr lang="zh-CN" altLang="en-US"/>
          </a:p>
        </p:txBody>
      </p:sp>
    </p:spTree>
    <p:extLst>
      <p:ext uri="{BB962C8B-B14F-4D97-AF65-F5344CB8AC3E}">
        <p14:creationId xmlns:p14="http://schemas.microsoft.com/office/powerpoint/2010/main" val="30751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110" y="147577"/>
            <a:ext cx="5029200" cy="3306762"/>
          </a:xfrm>
          <a:prstGeom prst="rect">
            <a:avLst/>
          </a:prstGeom>
          <a:solidFill>
            <a:schemeClr val="bg1"/>
          </a:solidFill>
          <a:ln>
            <a:noFill/>
          </a:ln>
        </p:spPr>
      </p:pic>
      <p:sp>
        <p:nvSpPr>
          <p:cNvPr id="6" name="矩形 5"/>
          <p:cNvSpPr/>
          <p:nvPr/>
        </p:nvSpPr>
        <p:spPr>
          <a:xfrm>
            <a:off x="1798971" y="3613827"/>
            <a:ext cx="9662925" cy="3046988"/>
          </a:xfrm>
          <a:prstGeom prst="rect">
            <a:avLst/>
          </a:prstGeom>
        </p:spPr>
        <p:txBody>
          <a:bodyPr wrap="square">
            <a:spAutoFit/>
          </a:bodyPr>
          <a:lstStyle/>
          <a:p>
            <a:pPr marL="285750" indent="-285750">
              <a:lnSpc>
                <a:spcPct val="150000"/>
              </a:lnSpc>
              <a:buFont typeface="Arial" pitchFamily="34" charset="0"/>
              <a:buChar char="•"/>
              <a:defRPr/>
            </a:pPr>
            <a:r>
              <a:rPr lang="en-US" altLang="zh-CN" sz="1600" b="1" dirty="0">
                <a:latin typeface="+mn-ea"/>
                <a:ea typeface="+mn-ea"/>
              </a:rPr>
              <a:t>2000-2012</a:t>
            </a:r>
            <a:r>
              <a:rPr lang="zh-CN" altLang="en-US" sz="1600" b="1" dirty="0">
                <a:latin typeface="+mn-ea"/>
                <a:ea typeface="+mn-ea"/>
              </a:rPr>
              <a:t>年中国稀土消费数据来自历年的中国稀土年评；</a:t>
            </a:r>
            <a:endParaRPr lang="en-US" altLang="zh-CN" sz="1600" b="1" dirty="0">
              <a:latin typeface="+mn-ea"/>
              <a:ea typeface="+mn-ea"/>
            </a:endParaRPr>
          </a:p>
          <a:p>
            <a:pPr marL="285750" indent="-285750">
              <a:lnSpc>
                <a:spcPct val="150000"/>
              </a:lnSpc>
              <a:buFont typeface="Arial" pitchFamily="34" charset="0"/>
              <a:buChar char="•"/>
              <a:defRPr/>
            </a:pPr>
            <a:r>
              <a:rPr lang="en-US" altLang="zh-CN" sz="1600" b="1" dirty="0" smtClean="0">
                <a:latin typeface="+mn-ea"/>
                <a:ea typeface="+mn-ea"/>
              </a:rPr>
              <a:t>2013-2023</a:t>
            </a:r>
            <a:r>
              <a:rPr lang="zh-CN" altLang="en-US" sz="1600" b="1" dirty="0" smtClean="0">
                <a:latin typeface="+mn-ea"/>
                <a:ea typeface="+mn-ea"/>
              </a:rPr>
              <a:t>年</a:t>
            </a:r>
            <a:r>
              <a:rPr lang="zh-CN" altLang="en-US" sz="1600" b="1" dirty="0">
                <a:latin typeface="+mn-ea"/>
                <a:ea typeface="+mn-ea"/>
              </a:rPr>
              <a:t>的稀土消费数据是根据稀土中间产品（如荧光粉、永磁体等）的产量数据及</a:t>
            </a:r>
            <a:r>
              <a:rPr lang="en-US" altLang="zh-CN" sz="1600" b="1" dirty="0">
                <a:latin typeface="+mn-ea"/>
                <a:ea typeface="+mn-ea"/>
              </a:rPr>
              <a:t>2008-2012</a:t>
            </a:r>
            <a:r>
              <a:rPr lang="zh-CN" altLang="en-US" sz="1600" b="1" dirty="0">
                <a:latin typeface="+mn-ea"/>
                <a:ea typeface="+mn-ea"/>
              </a:rPr>
              <a:t>年稀土中间产品的产量与消费量比例参数进行估算</a:t>
            </a:r>
            <a:endParaRPr lang="en-US" altLang="zh-CN" sz="1600" b="1" dirty="0">
              <a:latin typeface="+mn-ea"/>
              <a:ea typeface="+mn-ea"/>
            </a:endParaRPr>
          </a:p>
          <a:p>
            <a:pPr marL="285750" indent="-285750">
              <a:lnSpc>
                <a:spcPct val="150000"/>
              </a:lnSpc>
              <a:buFont typeface="Arial" pitchFamily="34" charset="0"/>
              <a:buChar char="•"/>
              <a:defRPr/>
            </a:pPr>
            <a:r>
              <a:rPr lang="zh-CN" altLang="en-US" sz="1600" b="1" dirty="0">
                <a:latin typeface="+mn-ea"/>
                <a:ea typeface="+mn-ea"/>
              </a:rPr>
              <a:t>各部门稀土元素的应用比例来自</a:t>
            </a:r>
            <a:r>
              <a:rPr lang="en-US" altLang="zh-CN" sz="1600" b="1" dirty="0">
                <a:latin typeface="+mn-ea"/>
                <a:ea typeface="+mn-ea"/>
              </a:rPr>
              <a:t>USGS</a:t>
            </a:r>
          </a:p>
          <a:p>
            <a:pPr marL="285750" indent="-285750">
              <a:lnSpc>
                <a:spcPct val="150000"/>
              </a:lnSpc>
              <a:buFont typeface="Arial" pitchFamily="34" charset="0"/>
              <a:buChar char="•"/>
              <a:defRPr/>
            </a:pPr>
            <a:r>
              <a:rPr lang="zh-CN" altLang="en-US" sz="1600" b="1" dirty="0">
                <a:latin typeface="+mn-ea"/>
                <a:ea typeface="+mn-ea"/>
              </a:rPr>
              <a:t>美国数据来自于</a:t>
            </a:r>
            <a:r>
              <a:rPr lang="en-US" altLang="zh-CN" sz="1600" b="1" dirty="0">
                <a:latin typeface="+mn-ea"/>
              </a:rPr>
              <a:t>USGS</a:t>
            </a:r>
          </a:p>
          <a:p>
            <a:pPr marL="285750" indent="-285750">
              <a:lnSpc>
                <a:spcPct val="150000"/>
              </a:lnSpc>
              <a:buFont typeface="Arial" pitchFamily="34" charset="0"/>
              <a:buChar char="•"/>
              <a:defRPr/>
            </a:pPr>
            <a:r>
              <a:rPr lang="zh-CN" altLang="en-US" sz="1600" b="1" dirty="0">
                <a:latin typeface="+mn-ea"/>
                <a:ea typeface="+mn-ea"/>
              </a:rPr>
              <a:t>日本数据来自于</a:t>
            </a:r>
            <a:r>
              <a:rPr lang="en-US" altLang="zh-CN" sz="1600" b="1" dirty="0">
                <a:latin typeface="+mn-ea"/>
                <a:ea typeface="+mn-ea"/>
              </a:rPr>
              <a:t>JOGMEC</a:t>
            </a:r>
          </a:p>
          <a:p>
            <a:pPr marL="285750" indent="-285750">
              <a:lnSpc>
                <a:spcPct val="150000"/>
              </a:lnSpc>
              <a:buFont typeface="Arial" pitchFamily="34" charset="0"/>
              <a:buChar char="•"/>
              <a:defRPr/>
            </a:pPr>
            <a:r>
              <a:rPr lang="zh-CN" altLang="en-US" sz="1600" b="1" dirty="0">
                <a:latin typeface="+mn-ea"/>
                <a:ea typeface="+mn-ea"/>
              </a:rPr>
              <a:t>部分数据来自于澳大利亚</a:t>
            </a:r>
            <a:r>
              <a:rPr lang="en-US" altLang="zh-CN" sz="1600" b="1" dirty="0">
                <a:latin typeface="+mn-ea"/>
                <a:ea typeface="+mn-ea"/>
              </a:rPr>
              <a:t>IMCOA</a:t>
            </a:r>
            <a:r>
              <a:rPr lang="zh-CN" altLang="en-US" sz="1600" b="1" dirty="0">
                <a:latin typeface="+mn-ea"/>
                <a:ea typeface="+mn-ea"/>
              </a:rPr>
              <a:t>咨询公司</a:t>
            </a:r>
            <a:endParaRPr lang="en-US" altLang="zh-CN" sz="1600" b="1" dirty="0">
              <a:latin typeface="+mn-ea"/>
              <a:ea typeface="+mn-ea"/>
            </a:endParaRPr>
          </a:p>
          <a:p>
            <a:pPr marL="285750" indent="-285750">
              <a:lnSpc>
                <a:spcPct val="150000"/>
              </a:lnSpc>
              <a:buFont typeface="Arial" pitchFamily="34" charset="0"/>
              <a:buChar char="•"/>
              <a:defRPr/>
            </a:pPr>
            <a:r>
              <a:rPr lang="zh-CN" altLang="en-US" sz="1600" b="1" dirty="0">
                <a:latin typeface="+mn-ea"/>
                <a:ea typeface="+mn-ea"/>
              </a:rPr>
              <a:t>储量</a:t>
            </a:r>
            <a:r>
              <a:rPr lang="en-US" altLang="zh-CN" sz="1600" b="1" dirty="0">
                <a:latin typeface="+mn-ea"/>
                <a:ea typeface="+mn-ea"/>
              </a:rPr>
              <a:t>/</a:t>
            </a:r>
            <a:r>
              <a:rPr lang="zh-CN" altLang="en-US" sz="1600" b="1" dirty="0">
                <a:latin typeface="+mn-ea"/>
                <a:ea typeface="+mn-ea"/>
              </a:rPr>
              <a:t>资源储量为两个不同的专业名词，</a:t>
            </a:r>
            <a:r>
              <a:rPr lang="zh-CN" altLang="en-US" sz="1600" b="1" dirty="0">
                <a:latin typeface="+mn-ea"/>
              </a:rPr>
              <a:t>资源储量数值远高于</a:t>
            </a:r>
            <a:r>
              <a:rPr lang="zh-CN" altLang="en-US" sz="1600" b="1" dirty="0" smtClean="0">
                <a:latin typeface="+mn-ea"/>
              </a:rPr>
              <a:t>储量</a:t>
            </a:r>
            <a:endParaRPr lang="zh-CN" altLang="en-US" sz="1600" dirty="0">
              <a:latin typeface="+mn-ea"/>
              <a:ea typeface="+mn-ea"/>
            </a:endParaRPr>
          </a:p>
        </p:txBody>
      </p:sp>
    </p:spTree>
    <p:extLst>
      <p:ext uri="{BB962C8B-B14F-4D97-AF65-F5344CB8AC3E}">
        <p14:creationId xmlns:p14="http://schemas.microsoft.com/office/powerpoint/2010/main" val="577123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3957343" y="81542"/>
            <a:ext cx="296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t>稀土的主要应用领域</a:t>
            </a:r>
          </a:p>
        </p:txBody>
      </p:sp>
      <p:graphicFrame>
        <p:nvGraphicFramePr>
          <p:cNvPr id="7" name="表格 6"/>
          <p:cNvGraphicFramePr>
            <a:graphicFrameLocks noGrp="1"/>
          </p:cNvGraphicFramePr>
          <p:nvPr>
            <p:extLst>
              <p:ext uri="{D42A27DB-BD31-4B8C-83A1-F6EECF244321}">
                <p14:modId xmlns:p14="http://schemas.microsoft.com/office/powerpoint/2010/main" val="1698281798"/>
              </p:ext>
            </p:extLst>
          </p:nvPr>
        </p:nvGraphicFramePr>
        <p:xfrm>
          <a:off x="2333716" y="586949"/>
          <a:ext cx="6450151" cy="4410927"/>
        </p:xfrm>
        <a:graphic>
          <a:graphicData uri="http://schemas.openxmlformats.org/drawingml/2006/table">
            <a:tbl>
              <a:tblPr firstRow="1" firstCol="1" bandRow="1">
                <a:tableStyleId>{5C22544A-7EE6-4342-B048-85BDC9FD1C3A}</a:tableStyleId>
              </a:tblPr>
              <a:tblGrid>
                <a:gridCol w="1164471">
                  <a:extLst>
                    <a:ext uri="{9D8B030D-6E8A-4147-A177-3AD203B41FA5}">
                      <a16:colId xmlns:a16="http://schemas.microsoft.com/office/drawing/2014/main" val="20000"/>
                    </a:ext>
                  </a:extLst>
                </a:gridCol>
                <a:gridCol w="3304162">
                  <a:extLst>
                    <a:ext uri="{9D8B030D-6E8A-4147-A177-3AD203B41FA5}">
                      <a16:colId xmlns:a16="http://schemas.microsoft.com/office/drawing/2014/main" val="20001"/>
                    </a:ext>
                  </a:extLst>
                </a:gridCol>
                <a:gridCol w="1981518">
                  <a:extLst>
                    <a:ext uri="{9D8B030D-6E8A-4147-A177-3AD203B41FA5}">
                      <a16:colId xmlns:a16="http://schemas.microsoft.com/office/drawing/2014/main" val="20002"/>
                    </a:ext>
                  </a:extLst>
                </a:gridCol>
              </a:tblGrid>
              <a:tr h="200497">
                <a:tc>
                  <a:txBody>
                    <a:bodyPr/>
                    <a:lstStyle/>
                    <a:p>
                      <a:pPr algn="l">
                        <a:spcAft>
                          <a:spcPts val="0"/>
                        </a:spcAft>
                      </a:pPr>
                      <a:r>
                        <a:rPr lang="zh-CN" altLang="en-US" sz="1050" kern="100" dirty="0" smtClean="0">
                          <a:effectLst/>
                        </a:rPr>
                        <a:t>应用</a:t>
                      </a:r>
                      <a:r>
                        <a:rPr lang="zh-CN" sz="1050" kern="100" dirty="0" smtClean="0">
                          <a:effectLst/>
                        </a:rPr>
                        <a:t>领域</a:t>
                      </a:r>
                      <a:r>
                        <a:rPr lang="zh-CN" altLang="en-US" sz="1050" kern="100" dirty="0" smtClean="0">
                          <a:effectLst/>
                        </a:rPr>
                        <a:t>或材料</a:t>
                      </a:r>
                      <a:endParaRPr lang="zh-CN" sz="1200" kern="100" dirty="0">
                        <a:effectLst/>
                        <a:latin typeface="Cambria"/>
                        <a:ea typeface="宋体"/>
                        <a:cs typeface="Times New Roman"/>
                      </a:endParaRPr>
                    </a:p>
                  </a:txBody>
                  <a:tcPr marL="68580" marR="68580" marT="0" marB="0"/>
                </a:tc>
                <a:tc>
                  <a:txBody>
                    <a:bodyPr/>
                    <a:lstStyle/>
                    <a:p>
                      <a:pPr algn="ctr">
                        <a:spcAft>
                          <a:spcPts val="0"/>
                        </a:spcAft>
                      </a:pPr>
                      <a:r>
                        <a:rPr lang="zh-CN" sz="1050" kern="100" dirty="0">
                          <a:effectLst/>
                        </a:rPr>
                        <a:t>用途</a:t>
                      </a:r>
                      <a:endParaRPr lang="zh-CN" sz="1200" kern="100" dirty="0">
                        <a:effectLst/>
                        <a:latin typeface="Cambria"/>
                        <a:ea typeface="宋体"/>
                        <a:cs typeface="Times New Roman"/>
                      </a:endParaRPr>
                    </a:p>
                  </a:txBody>
                  <a:tcPr marL="68580" marR="68580" marT="0" marB="0"/>
                </a:tc>
                <a:tc>
                  <a:txBody>
                    <a:bodyPr/>
                    <a:lstStyle/>
                    <a:p>
                      <a:pPr algn="l">
                        <a:spcAft>
                          <a:spcPts val="0"/>
                        </a:spcAft>
                      </a:pPr>
                      <a:r>
                        <a:rPr lang="zh-CN" sz="1050" kern="100">
                          <a:effectLst/>
                        </a:rPr>
                        <a:t>涉及的主要稀土元素</a:t>
                      </a:r>
                      <a:endParaRPr lang="zh-CN" sz="1200" kern="100">
                        <a:effectLst/>
                        <a:latin typeface="Cambria"/>
                        <a:ea typeface="宋体"/>
                        <a:cs typeface="Times New Roman"/>
                      </a:endParaRPr>
                    </a:p>
                  </a:txBody>
                  <a:tcPr marL="68580" marR="68580" marT="0" marB="0"/>
                </a:tc>
                <a:extLst>
                  <a:ext uri="{0D108BD9-81ED-4DB2-BD59-A6C34878D82A}">
                    <a16:rowId xmlns:a16="http://schemas.microsoft.com/office/drawing/2014/main" val="10000"/>
                  </a:ext>
                </a:extLst>
              </a:tr>
              <a:tr h="200497">
                <a:tc>
                  <a:txBody>
                    <a:bodyPr/>
                    <a:lstStyle/>
                    <a:p>
                      <a:pPr algn="l">
                        <a:spcAft>
                          <a:spcPts val="0"/>
                        </a:spcAft>
                      </a:pPr>
                      <a:r>
                        <a:rPr lang="zh-CN" sz="1050" kern="100">
                          <a:effectLst/>
                        </a:rPr>
                        <a:t>农业领域</a:t>
                      </a:r>
                      <a:endParaRPr lang="zh-CN" sz="1200" kern="100">
                        <a:effectLst/>
                        <a:latin typeface="Cambria"/>
                        <a:ea typeface="宋体"/>
                        <a:cs typeface="Times New Roman"/>
                      </a:endParaRPr>
                    </a:p>
                  </a:txBody>
                  <a:tcPr marL="68580" marR="68580" marT="0" marB="0"/>
                </a:tc>
                <a:tc>
                  <a:txBody>
                    <a:bodyPr/>
                    <a:lstStyle/>
                    <a:p>
                      <a:pPr algn="l">
                        <a:spcAft>
                          <a:spcPts val="0"/>
                        </a:spcAft>
                      </a:pPr>
                      <a:r>
                        <a:rPr lang="zh-CN" sz="1050" kern="100">
                          <a:effectLst/>
                        </a:rPr>
                        <a:t>作为多元复合肥的微量元素，促进增产</a:t>
                      </a:r>
                      <a:endParaRPr lang="zh-CN" sz="1200" kern="100">
                        <a:effectLst/>
                        <a:latin typeface="Cambria"/>
                        <a:ea typeface="宋体"/>
                        <a:cs typeface="Times New Roman"/>
                      </a:endParaRPr>
                    </a:p>
                  </a:txBody>
                  <a:tcPr marL="68580" marR="68580" marT="0" marB="0"/>
                </a:tc>
                <a:tc>
                  <a:txBody>
                    <a:bodyPr/>
                    <a:lstStyle/>
                    <a:p>
                      <a:pPr algn="ctr">
                        <a:spcAft>
                          <a:spcPts val="0"/>
                        </a:spcAft>
                      </a:pPr>
                      <a:r>
                        <a:rPr lang="zh-CN" sz="1050" kern="100">
                          <a:effectLst/>
                        </a:rPr>
                        <a:t>镧、铈</a:t>
                      </a:r>
                      <a:endParaRPr lang="zh-CN" sz="1200" kern="100">
                        <a:effectLst/>
                        <a:latin typeface="Cambria"/>
                        <a:ea typeface="宋体"/>
                        <a:cs typeface="Times New Roman"/>
                      </a:endParaRPr>
                    </a:p>
                  </a:txBody>
                  <a:tcPr marL="68580" marR="68580" marT="0" marB="0"/>
                </a:tc>
                <a:extLst>
                  <a:ext uri="{0D108BD9-81ED-4DB2-BD59-A6C34878D82A}">
                    <a16:rowId xmlns:a16="http://schemas.microsoft.com/office/drawing/2014/main" val="10001"/>
                  </a:ext>
                </a:extLst>
              </a:tr>
              <a:tr h="200497">
                <a:tc>
                  <a:txBody>
                    <a:bodyPr/>
                    <a:lstStyle/>
                    <a:p>
                      <a:pPr algn="l">
                        <a:spcAft>
                          <a:spcPts val="0"/>
                        </a:spcAft>
                      </a:pPr>
                      <a:r>
                        <a:rPr lang="zh-CN" sz="1050" kern="100">
                          <a:effectLst/>
                        </a:rPr>
                        <a:t>轻纺工业</a:t>
                      </a:r>
                      <a:endParaRPr lang="zh-CN" sz="1200" kern="100">
                        <a:effectLst/>
                        <a:latin typeface="Cambria"/>
                        <a:ea typeface="宋体"/>
                        <a:cs typeface="Times New Roman"/>
                      </a:endParaRPr>
                    </a:p>
                  </a:txBody>
                  <a:tcPr marL="68580" marR="68580" marT="0" marB="0"/>
                </a:tc>
                <a:tc>
                  <a:txBody>
                    <a:bodyPr/>
                    <a:lstStyle/>
                    <a:p>
                      <a:pPr algn="l">
                        <a:spcAft>
                          <a:spcPts val="0"/>
                        </a:spcAft>
                      </a:pPr>
                      <a:r>
                        <a:rPr lang="zh-CN" sz="1050" kern="100">
                          <a:effectLst/>
                        </a:rPr>
                        <a:t>鞣制毛皮，染色等</a:t>
                      </a:r>
                      <a:endParaRPr lang="zh-CN" sz="1200" kern="100">
                        <a:effectLst/>
                        <a:latin typeface="Cambria"/>
                        <a:ea typeface="宋体"/>
                        <a:cs typeface="Times New Roman"/>
                      </a:endParaRPr>
                    </a:p>
                  </a:txBody>
                  <a:tcPr marL="68580" marR="68580" marT="0" marB="0"/>
                </a:tc>
                <a:tc>
                  <a:txBody>
                    <a:bodyPr/>
                    <a:lstStyle/>
                    <a:p>
                      <a:pPr algn="l">
                        <a:spcAft>
                          <a:spcPts val="0"/>
                        </a:spcAft>
                      </a:pPr>
                      <a:r>
                        <a:rPr lang="en-US" sz="1050" kern="100">
                          <a:effectLst/>
                        </a:rPr>
                        <a:t> </a:t>
                      </a:r>
                      <a:endParaRPr lang="zh-CN" sz="1200" kern="100">
                        <a:effectLst/>
                        <a:latin typeface="Cambria"/>
                        <a:ea typeface="宋体"/>
                        <a:cs typeface="Times New Roman"/>
                      </a:endParaRPr>
                    </a:p>
                  </a:txBody>
                  <a:tcPr marL="68580" marR="68580" marT="0" marB="0"/>
                </a:tc>
                <a:extLst>
                  <a:ext uri="{0D108BD9-81ED-4DB2-BD59-A6C34878D82A}">
                    <a16:rowId xmlns:a16="http://schemas.microsoft.com/office/drawing/2014/main" val="10002"/>
                  </a:ext>
                </a:extLst>
              </a:tr>
              <a:tr h="400993">
                <a:tc>
                  <a:txBody>
                    <a:bodyPr/>
                    <a:lstStyle/>
                    <a:p>
                      <a:pPr algn="l">
                        <a:spcAft>
                          <a:spcPts val="0"/>
                        </a:spcAft>
                      </a:pPr>
                      <a:r>
                        <a:rPr lang="zh-CN" sz="1050" kern="100">
                          <a:effectLst/>
                        </a:rPr>
                        <a:t>冶金领域</a:t>
                      </a:r>
                      <a:endParaRPr lang="zh-CN" sz="1200" kern="100">
                        <a:effectLst/>
                        <a:latin typeface="Cambria"/>
                        <a:ea typeface="宋体"/>
                        <a:cs typeface="Times New Roman"/>
                      </a:endParaRPr>
                    </a:p>
                  </a:txBody>
                  <a:tcPr marL="68580" marR="68580" marT="0" marB="0"/>
                </a:tc>
                <a:tc>
                  <a:txBody>
                    <a:bodyPr/>
                    <a:lstStyle/>
                    <a:p>
                      <a:pPr algn="l">
                        <a:spcAft>
                          <a:spcPts val="0"/>
                        </a:spcAft>
                      </a:pPr>
                      <a:r>
                        <a:rPr lang="zh-CN" sz="1050" kern="100">
                          <a:effectLst/>
                        </a:rPr>
                        <a:t>去除钢铁、铝、镁、铜中的杂质并改善性能</a:t>
                      </a:r>
                      <a:endParaRPr lang="zh-CN" sz="1200" kern="100">
                        <a:effectLst/>
                        <a:latin typeface="Cambria"/>
                        <a:ea typeface="宋体"/>
                        <a:cs typeface="Times New Roman"/>
                      </a:endParaRPr>
                    </a:p>
                  </a:txBody>
                  <a:tcPr marL="68580" marR="68580" marT="0" marB="0"/>
                </a:tc>
                <a:tc>
                  <a:txBody>
                    <a:bodyPr/>
                    <a:lstStyle/>
                    <a:p>
                      <a:pPr algn="ctr">
                        <a:spcAft>
                          <a:spcPts val="0"/>
                        </a:spcAft>
                      </a:pPr>
                      <a:r>
                        <a:rPr lang="zh-CN" sz="1050" kern="100">
                          <a:effectLst/>
                        </a:rPr>
                        <a:t>镧、铈、镨、钕</a:t>
                      </a:r>
                      <a:endParaRPr lang="zh-CN" sz="1200" kern="100">
                        <a:effectLst/>
                        <a:latin typeface="Cambria"/>
                        <a:ea typeface="宋体"/>
                        <a:cs typeface="Times New Roman"/>
                      </a:endParaRPr>
                    </a:p>
                  </a:txBody>
                  <a:tcPr marL="68580" marR="68580" marT="0" marB="0" anchor="ctr"/>
                </a:tc>
                <a:extLst>
                  <a:ext uri="{0D108BD9-81ED-4DB2-BD59-A6C34878D82A}">
                    <a16:rowId xmlns:a16="http://schemas.microsoft.com/office/drawing/2014/main" val="10003"/>
                  </a:ext>
                </a:extLst>
              </a:tr>
              <a:tr h="200497">
                <a:tc>
                  <a:txBody>
                    <a:bodyPr/>
                    <a:lstStyle/>
                    <a:p>
                      <a:pPr algn="l">
                        <a:spcAft>
                          <a:spcPts val="0"/>
                        </a:spcAft>
                      </a:pPr>
                      <a:r>
                        <a:rPr lang="zh-CN" sz="1050" kern="100">
                          <a:effectLst/>
                        </a:rPr>
                        <a:t>石化领域</a:t>
                      </a:r>
                      <a:endParaRPr lang="zh-CN" sz="1200" kern="100">
                        <a:effectLst/>
                        <a:latin typeface="Cambria"/>
                        <a:ea typeface="宋体"/>
                        <a:cs typeface="Times New Roman"/>
                      </a:endParaRPr>
                    </a:p>
                  </a:txBody>
                  <a:tcPr marL="68580" marR="68580" marT="0" marB="0"/>
                </a:tc>
                <a:tc>
                  <a:txBody>
                    <a:bodyPr/>
                    <a:lstStyle/>
                    <a:p>
                      <a:pPr algn="l">
                        <a:spcAft>
                          <a:spcPts val="0"/>
                        </a:spcAft>
                      </a:pPr>
                      <a:r>
                        <a:rPr lang="zh-CN" sz="1050" kern="100">
                          <a:effectLst/>
                        </a:rPr>
                        <a:t>作为催化剂提高汽油的生产率</a:t>
                      </a:r>
                      <a:endParaRPr lang="zh-CN" sz="1200" kern="100">
                        <a:effectLst/>
                        <a:latin typeface="Cambria"/>
                        <a:ea typeface="宋体"/>
                        <a:cs typeface="Times New Roman"/>
                      </a:endParaRPr>
                    </a:p>
                  </a:txBody>
                  <a:tcPr marL="68580" marR="68580" marT="0" marB="0"/>
                </a:tc>
                <a:tc>
                  <a:txBody>
                    <a:bodyPr/>
                    <a:lstStyle/>
                    <a:p>
                      <a:pPr algn="ctr">
                        <a:spcAft>
                          <a:spcPts val="0"/>
                        </a:spcAft>
                      </a:pPr>
                      <a:r>
                        <a:rPr lang="zh-CN" sz="1050" kern="100">
                          <a:effectLst/>
                        </a:rPr>
                        <a:t>镧、铈、镨</a:t>
                      </a:r>
                      <a:endParaRPr lang="zh-CN" sz="1200" kern="100">
                        <a:effectLst/>
                        <a:latin typeface="Cambria"/>
                        <a:ea typeface="宋体"/>
                        <a:cs typeface="Times New Roman"/>
                      </a:endParaRPr>
                    </a:p>
                  </a:txBody>
                  <a:tcPr marL="68580" marR="68580" marT="0" marB="0" anchor="ctr"/>
                </a:tc>
                <a:extLst>
                  <a:ext uri="{0D108BD9-81ED-4DB2-BD59-A6C34878D82A}">
                    <a16:rowId xmlns:a16="http://schemas.microsoft.com/office/drawing/2014/main" val="10004"/>
                  </a:ext>
                </a:extLst>
              </a:tr>
              <a:tr h="400993">
                <a:tc>
                  <a:txBody>
                    <a:bodyPr/>
                    <a:lstStyle/>
                    <a:p>
                      <a:pPr algn="l">
                        <a:spcAft>
                          <a:spcPts val="0"/>
                        </a:spcAft>
                      </a:pPr>
                      <a:r>
                        <a:rPr lang="zh-CN" sz="1050" kern="100">
                          <a:effectLst/>
                        </a:rPr>
                        <a:t>玻璃</a:t>
                      </a:r>
                      <a:r>
                        <a:rPr lang="en-US" sz="1050" kern="100">
                          <a:effectLst/>
                        </a:rPr>
                        <a:t>/</a:t>
                      </a:r>
                      <a:r>
                        <a:rPr lang="zh-CN" sz="1050" kern="100">
                          <a:effectLst/>
                        </a:rPr>
                        <a:t>陶瓷领域</a:t>
                      </a:r>
                      <a:endParaRPr lang="zh-CN" sz="1200" kern="100">
                        <a:effectLst/>
                        <a:latin typeface="Cambria"/>
                        <a:ea typeface="宋体"/>
                        <a:cs typeface="Times New Roman"/>
                      </a:endParaRPr>
                    </a:p>
                  </a:txBody>
                  <a:tcPr marL="68580" marR="68580" marT="0" marB="0"/>
                </a:tc>
                <a:tc>
                  <a:txBody>
                    <a:bodyPr/>
                    <a:lstStyle/>
                    <a:p>
                      <a:pPr algn="l">
                        <a:spcAft>
                          <a:spcPts val="0"/>
                        </a:spcAft>
                      </a:pPr>
                      <a:r>
                        <a:rPr lang="zh-CN" sz="1050" kern="100" dirty="0">
                          <a:effectLst/>
                        </a:rPr>
                        <a:t>玻璃着色、脱色和制备特种玻璃，以及陶瓷颜料和制造特种陶瓷</a:t>
                      </a:r>
                      <a:endParaRPr lang="zh-CN" sz="1200" kern="100" dirty="0">
                        <a:effectLst/>
                        <a:latin typeface="Cambria"/>
                        <a:ea typeface="宋体"/>
                        <a:cs typeface="Times New Roman"/>
                      </a:endParaRPr>
                    </a:p>
                  </a:txBody>
                  <a:tcPr marL="68580" marR="68580" marT="0" marB="0"/>
                </a:tc>
                <a:tc>
                  <a:txBody>
                    <a:bodyPr/>
                    <a:lstStyle/>
                    <a:p>
                      <a:pPr algn="ctr">
                        <a:spcAft>
                          <a:spcPts val="0"/>
                        </a:spcAft>
                      </a:pPr>
                      <a:r>
                        <a:rPr lang="zh-CN" sz="1050" kern="100">
                          <a:effectLst/>
                        </a:rPr>
                        <a:t>镧、铈、镨、钕、</a:t>
                      </a:r>
                      <a:r>
                        <a:rPr lang="zh-CN" sz="1050" kern="100">
                          <a:effectLst/>
                          <a:highlight>
                            <a:srgbClr val="FFFF00"/>
                          </a:highlight>
                        </a:rPr>
                        <a:t>钇</a:t>
                      </a:r>
                      <a:r>
                        <a:rPr lang="zh-CN" sz="1050" kern="100">
                          <a:effectLst/>
                        </a:rPr>
                        <a:t>等</a:t>
                      </a:r>
                      <a:endParaRPr lang="zh-CN" sz="1200" kern="100">
                        <a:effectLst/>
                        <a:latin typeface="Cambria"/>
                        <a:ea typeface="宋体"/>
                        <a:cs typeface="Times New Roman"/>
                      </a:endParaRPr>
                    </a:p>
                  </a:txBody>
                  <a:tcPr marL="68580" marR="68580" marT="0" marB="0" anchor="ctr"/>
                </a:tc>
                <a:extLst>
                  <a:ext uri="{0D108BD9-81ED-4DB2-BD59-A6C34878D82A}">
                    <a16:rowId xmlns:a16="http://schemas.microsoft.com/office/drawing/2014/main" val="10005"/>
                  </a:ext>
                </a:extLst>
              </a:tr>
              <a:tr h="601490">
                <a:tc>
                  <a:txBody>
                    <a:bodyPr/>
                    <a:lstStyle/>
                    <a:p>
                      <a:pPr algn="l">
                        <a:spcAft>
                          <a:spcPts val="0"/>
                        </a:spcAft>
                      </a:pPr>
                      <a:r>
                        <a:rPr lang="zh-CN" sz="1050" kern="100" dirty="0">
                          <a:effectLst/>
                        </a:rPr>
                        <a:t>磁性材料</a:t>
                      </a:r>
                      <a:endParaRPr lang="zh-CN" sz="1200" kern="100" dirty="0">
                        <a:effectLst/>
                        <a:latin typeface="Cambria"/>
                        <a:ea typeface="宋体"/>
                        <a:cs typeface="Times New Roman"/>
                      </a:endParaRPr>
                    </a:p>
                  </a:txBody>
                  <a:tcPr marL="68580" marR="68580" marT="0" marB="0"/>
                </a:tc>
                <a:tc>
                  <a:txBody>
                    <a:bodyPr/>
                    <a:lstStyle/>
                    <a:p>
                      <a:pPr algn="l">
                        <a:spcAft>
                          <a:spcPts val="0"/>
                        </a:spcAft>
                      </a:pPr>
                      <a:r>
                        <a:rPr lang="zh-CN" sz="1050" kern="100">
                          <a:effectLst/>
                        </a:rPr>
                        <a:t>钕铁硼永磁体是当今磁性最强的永磁材料，用于电视机、医疗设备</a:t>
                      </a:r>
                      <a:r>
                        <a:rPr lang="en-US" sz="1050" kern="100">
                          <a:effectLst/>
                        </a:rPr>
                        <a:t>MRI</a:t>
                      </a:r>
                      <a:r>
                        <a:rPr lang="zh-CN" sz="1050" kern="100">
                          <a:effectLst/>
                        </a:rPr>
                        <a:t>、磁悬浮列车、混合动力汽车、军工等领域</a:t>
                      </a:r>
                      <a:endParaRPr lang="zh-CN" sz="1200" kern="100">
                        <a:effectLst/>
                        <a:latin typeface="Cambria"/>
                        <a:ea typeface="宋体"/>
                        <a:cs typeface="Times New Roman"/>
                      </a:endParaRPr>
                    </a:p>
                  </a:txBody>
                  <a:tcPr marL="68580" marR="68580" marT="0" marB="0"/>
                </a:tc>
                <a:tc>
                  <a:txBody>
                    <a:bodyPr/>
                    <a:lstStyle/>
                    <a:p>
                      <a:pPr algn="ctr">
                        <a:spcAft>
                          <a:spcPts val="0"/>
                        </a:spcAft>
                      </a:pPr>
                      <a:r>
                        <a:rPr lang="zh-CN" sz="1050" kern="100">
                          <a:effectLst/>
                        </a:rPr>
                        <a:t>镨、钕、钐、</a:t>
                      </a:r>
                      <a:r>
                        <a:rPr lang="zh-CN" sz="1050" kern="100">
                          <a:effectLst/>
                          <a:highlight>
                            <a:srgbClr val="FFFF00"/>
                          </a:highlight>
                        </a:rPr>
                        <a:t>铽、镝</a:t>
                      </a:r>
                      <a:endParaRPr lang="zh-CN" sz="1200" kern="100">
                        <a:effectLst/>
                        <a:latin typeface="Cambria"/>
                        <a:ea typeface="宋体"/>
                        <a:cs typeface="Times New Roman"/>
                      </a:endParaRPr>
                    </a:p>
                  </a:txBody>
                  <a:tcPr marL="68580" marR="68580" marT="0" marB="0" anchor="ctr"/>
                </a:tc>
                <a:extLst>
                  <a:ext uri="{0D108BD9-81ED-4DB2-BD59-A6C34878D82A}">
                    <a16:rowId xmlns:a16="http://schemas.microsoft.com/office/drawing/2014/main" val="10006"/>
                  </a:ext>
                </a:extLst>
              </a:tr>
              <a:tr h="601490">
                <a:tc>
                  <a:txBody>
                    <a:bodyPr/>
                    <a:lstStyle/>
                    <a:p>
                      <a:pPr algn="l">
                        <a:spcAft>
                          <a:spcPts val="0"/>
                        </a:spcAft>
                      </a:pPr>
                      <a:r>
                        <a:rPr lang="zh-CN" sz="1050" kern="100">
                          <a:effectLst/>
                        </a:rPr>
                        <a:t>储氢材料</a:t>
                      </a:r>
                      <a:endParaRPr lang="zh-CN" sz="1200" kern="100">
                        <a:effectLst/>
                        <a:latin typeface="Cambria"/>
                        <a:ea typeface="宋体"/>
                        <a:cs typeface="Times New Roman"/>
                      </a:endParaRPr>
                    </a:p>
                  </a:txBody>
                  <a:tcPr marL="68580" marR="68580" marT="0" marB="0"/>
                </a:tc>
                <a:tc>
                  <a:txBody>
                    <a:bodyPr/>
                    <a:lstStyle/>
                    <a:p>
                      <a:pPr algn="l">
                        <a:spcAft>
                          <a:spcPts val="0"/>
                        </a:spcAft>
                      </a:pPr>
                      <a:r>
                        <a:rPr lang="zh-CN" sz="1050" kern="100">
                          <a:effectLst/>
                        </a:rPr>
                        <a:t>镍氢电池作为“绿色能源”，广泛用于记本电脑、移动电话、摄录像机等方面，还正被开发用作电动汽车的动力源</a:t>
                      </a:r>
                      <a:endParaRPr lang="zh-CN" sz="1200" kern="100">
                        <a:effectLst/>
                        <a:latin typeface="Cambria"/>
                        <a:ea typeface="宋体"/>
                        <a:cs typeface="Times New Roman"/>
                      </a:endParaRPr>
                    </a:p>
                  </a:txBody>
                  <a:tcPr marL="68580" marR="68580" marT="0" marB="0"/>
                </a:tc>
                <a:tc>
                  <a:txBody>
                    <a:bodyPr/>
                    <a:lstStyle/>
                    <a:p>
                      <a:pPr algn="ctr">
                        <a:spcAft>
                          <a:spcPts val="0"/>
                        </a:spcAft>
                      </a:pPr>
                      <a:r>
                        <a:rPr lang="zh-CN" sz="1050" kern="100">
                          <a:effectLst/>
                        </a:rPr>
                        <a:t>镧、铈、镨、钕、钐</a:t>
                      </a:r>
                      <a:endParaRPr lang="zh-CN" sz="1200" kern="100">
                        <a:effectLst/>
                        <a:latin typeface="Cambria"/>
                        <a:ea typeface="宋体"/>
                        <a:cs typeface="Times New Roman"/>
                      </a:endParaRPr>
                    </a:p>
                  </a:txBody>
                  <a:tcPr marL="68580" marR="68580" marT="0" marB="0" anchor="ctr"/>
                </a:tc>
                <a:extLst>
                  <a:ext uri="{0D108BD9-81ED-4DB2-BD59-A6C34878D82A}">
                    <a16:rowId xmlns:a16="http://schemas.microsoft.com/office/drawing/2014/main" val="10007"/>
                  </a:ext>
                </a:extLst>
              </a:tr>
              <a:tr h="601490">
                <a:tc>
                  <a:txBody>
                    <a:bodyPr/>
                    <a:lstStyle/>
                    <a:p>
                      <a:pPr algn="l">
                        <a:spcAft>
                          <a:spcPts val="0"/>
                        </a:spcAft>
                      </a:pPr>
                      <a:r>
                        <a:rPr lang="zh-CN" sz="1050" kern="100" dirty="0">
                          <a:effectLst/>
                        </a:rPr>
                        <a:t>激光材料</a:t>
                      </a:r>
                      <a:endParaRPr lang="zh-CN" sz="1200" kern="100" dirty="0">
                        <a:effectLst/>
                        <a:latin typeface="Cambria"/>
                        <a:ea typeface="宋体"/>
                        <a:cs typeface="Times New Roman"/>
                      </a:endParaRPr>
                    </a:p>
                  </a:txBody>
                  <a:tcPr marL="68580" marR="68580" marT="0" marB="0"/>
                </a:tc>
                <a:tc>
                  <a:txBody>
                    <a:bodyPr/>
                    <a:lstStyle/>
                    <a:p>
                      <a:pPr algn="l">
                        <a:spcAft>
                          <a:spcPts val="0"/>
                        </a:spcAft>
                      </a:pPr>
                      <a:r>
                        <a:rPr lang="zh-CN" sz="1050" kern="100">
                          <a:effectLst/>
                        </a:rPr>
                        <a:t>目前大约</a:t>
                      </a:r>
                      <a:r>
                        <a:rPr lang="en-US" sz="1050" kern="100">
                          <a:effectLst/>
                        </a:rPr>
                        <a:t>90%</a:t>
                      </a:r>
                      <a:r>
                        <a:rPr lang="zh-CN" sz="1050" kern="100">
                          <a:effectLst/>
                        </a:rPr>
                        <a:t>的激光材料都涉及稀土，在国际上已商品化的</a:t>
                      </a:r>
                      <a:r>
                        <a:rPr lang="en-US" sz="1050" kern="100">
                          <a:effectLst/>
                        </a:rPr>
                        <a:t>45</a:t>
                      </a:r>
                      <a:r>
                        <a:rPr lang="zh-CN" sz="1050" kern="100">
                          <a:effectLst/>
                        </a:rPr>
                        <a:t>种激光材料中，稀土激光材料就占</a:t>
                      </a:r>
                      <a:r>
                        <a:rPr lang="en-US" sz="1050" kern="100">
                          <a:effectLst/>
                        </a:rPr>
                        <a:t>30</a:t>
                      </a:r>
                      <a:r>
                        <a:rPr lang="zh-CN" sz="1050" kern="100">
                          <a:effectLst/>
                        </a:rPr>
                        <a:t>多种</a:t>
                      </a:r>
                      <a:endParaRPr lang="zh-CN" sz="1200" kern="100">
                        <a:effectLst/>
                        <a:latin typeface="Cambria"/>
                        <a:ea typeface="宋体"/>
                        <a:cs typeface="Times New Roman"/>
                      </a:endParaRPr>
                    </a:p>
                  </a:txBody>
                  <a:tcPr marL="68580" marR="68580" marT="0" marB="0"/>
                </a:tc>
                <a:tc>
                  <a:txBody>
                    <a:bodyPr/>
                    <a:lstStyle/>
                    <a:p>
                      <a:pPr algn="ctr">
                        <a:spcAft>
                          <a:spcPts val="0"/>
                        </a:spcAft>
                      </a:pPr>
                      <a:r>
                        <a:rPr lang="zh-CN" sz="1050" kern="100">
                          <a:effectLst/>
                        </a:rPr>
                        <a:t>镧、铈、</a:t>
                      </a:r>
                      <a:r>
                        <a:rPr lang="zh-CN" sz="1050" kern="100">
                          <a:effectLst/>
                          <a:highlight>
                            <a:srgbClr val="FFFF00"/>
                          </a:highlight>
                        </a:rPr>
                        <a:t>镱</a:t>
                      </a:r>
                      <a:endParaRPr lang="zh-CN" sz="1200" kern="100">
                        <a:effectLst/>
                        <a:latin typeface="Cambria"/>
                        <a:ea typeface="宋体"/>
                        <a:cs typeface="Times New Roman"/>
                      </a:endParaRPr>
                    </a:p>
                  </a:txBody>
                  <a:tcPr marL="68580" marR="68580" marT="0" marB="0" anchor="ctr"/>
                </a:tc>
                <a:extLst>
                  <a:ext uri="{0D108BD9-81ED-4DB2-BD59-A6C34878D82A}">
                    <a16:rowId xmlns:a16="http://schemas.microsoft.com/office/drawing/2014/main" val="10008"/>
                  </a:ext>
                </a:extLst>
              </a:tr>
              <a:tr h="400993">
                <a:tc>
                  <a:txBody>
                    <a:bodyPr/>
                    <a:lstStyle/>
                    <a:p>
                      <a:pPr algn="l">
                        <a:spcAft>
                          <a:spcPts val="0"/>
                        </a:spcAft>
                      </a:pPr>
                      <a:r>
                        <a:rPr lang="zh-CN" sz="1050" kern="100">
                          <a:effectLst/>
                        </a:rPr>
                        <a:t>稀土抛光粉</a:t>
                      </a:r>
                      <a:endParaRPr lang="zh-CN" sz="1200" kern="100">
                        <a:effectLst/>
                        <a:latin typeface="Cambria"/>
                        <a:ea typeface="宋体"/>
                        <a:cs typeface="Times New Roman"/>
                      </a:endParaRPr>
                    </a:p>
                  </a:txBody>
                  <a:tcPr marL="68580" marR="68580" marT="0" marB="0"/>
                </a:tc>
                <a:tc>
                  <a:txBody>
                    <a:bodyPr/>
                    <a:lstStyle/>
                    <a:p>
                      <a:pPr algn="l">
                        <a:spcAft>
                          <a:spcPts val="0"/>
                        </a:spcAft>
                      </a:pPr>
                      <a:r>
                        <a:rPr lang="zh-CN" sz="1050" kern="100">
                          <a:effectLst/>
                        </a:rPr>
                        <a:t>光电子精密器件（半导体芯片）、彩电显示象管、液晶显示器、光学镜头等</a:t>
                      </a:r>
                      <a:endParaRPr lang="zh-CN" sz="1200" kern="100">
                        <a:effectLst/>
                        <a:latin typeface="Cambria"/>
                        <a:ea typeface="宋体"/>
                        <a:cs typeface="Times New Roman"/>
                      </a:endParaRPr>
                    </a:p>
                  </a:txBody>
                  <a:tcPr marL="68580" marR="68580" marT="0" marB="0"/>
                </a:tc>
                <a:tc>
                  <a:txBody>
                    <a:bodyPr/>
                    <a:lstStyle/>
                    <a:p>
                      <a:pPr algn="l">
                        <a:spcAft>
                          <a:spcPts val="0"/>
                        </a:spcAft>
                      </a:pPr>
                      <a:r>
                        <a:rPr lang="en-US" sz="1050" kern="100">
                          <a:effectLst/>
                        </a:rPr>
                        <a:t> </a:t>
                      </a:r>
                      <a:r>
                        <a:rPr lang="zh-CN" sz="1050" kern="100">
                          <a:effectLst/>
                        </a:rPr>
                        <a:t>铈、镧、镨、混合金属</a:t>
                      </a:r>
                      <a:endParaRPr lang="zh-CN" sz="1200" kern="100">
                        <a:effectLst/>
                        <a:latin typeface="Cambria"/>
                        <a:ea typeface="宋体"/>
                        <a:cs typeface="Times New Roman"/>
                      </a:endParaRPr>
                    </a:p>
                  </a:txBody>
                  <a:tcPr marL="68580" marR="68580" marT="0" marB="0" anchor="ctr"/>
                </a:tc>
                <a:extLst>
                  <a:ext uri="{0D108BD9-81ED-4DB2-BD59-A6C34878D82A}">
                    <a16:rowId xmlns:a16="http://schemas.microsoft.com/office/drawing/2014/main" val="10009"/>
                  </a:ext>
                </a:extLst>
              </a:tr>
              <a:tr h="601490">
                <a:tc>
                  <a:txBody>
                    <a:bodyPr/>
                    <a:lstStyle/>
                    <a:p>
                      <a:pPr algn="l">
                        <a:spcAft>
                          <a:spcPts val="0"/>
                        </a:spcAft>
                      </a:pPr>
                      <a:r>
                        <a:rPr lang="zh-CN" sz="1050" kern="100" dirty="0">
                          <a:effectLst/>
                        </a:rPr>
                        <a:t>发光材料</a:t>
                      </a:r>
                      <a:endParaRPr lang="zh-CN" sz="1200" kern="100" dirty="0">
                        <a:effectLst/>
                        <a:latin typeface="Cambria"/>
                        <a:ea typeface="宋体"/>
                        <a:cs typeface="Times New Roman"/>
                      </a:endParaRPr>
                    </a:p>
                  </a:txBody>
                  <a:tcPr marL="68580" marR="68580" marT="0" marB="0" anchor="ctr"/>
                </a:tc>
                <a:tc>
                  <a:txBody>
                    <a:bodyPr/>
                    <a:lstStyle/>
                    <a:p>
                      <a:pPr algn="just">
                        <a:spcAft>
                          <a:spcPts val="0"/>
                        </a:spcAft>
                      </a:pPr>
                      <a:r>
                        <a:rPr lang="zh-CN" sz="1050" kern="100">
                          <a:effectLst/>
                        </a:rPr>
                        <a:t>是彩色电视和各种显示器不可缺少的发光体，也是制造三基色节能灯和金属卤化物灯等现代绿色照明光源的必需材料</a:t>
                      </a:r>
                      <a:endParaRPr lang="zh-CN" sz="1200" kern="100">
                        <a:effectLst/>
                        <a:latin typeface="Cambria"/>
                        <a:ea typeface="宋体"/>
                        <a:cs typeface="Times New Roman"/>
                      </a:endParaRPr>
                    </a:p>
                  </a:txBody>
                  <a:tcPr marL="68580" marR="68580" marT="0" marB="0" anchor="ctr"/>
                </a:tc>
                <a:tc>
                  <a:txBody>
                    <a:bodyPr/>
                    <a:lstStyle/>
                    <a:p>
                      <a:pPr algn="ctr">
                        <a:spcAft>
                          <a:spcPts val="0"/>
                        </a:spcAft>
                      </a:pPr>
                      <a:r>
                        <a:rPr lang="zh-CN" sz="1050" kern="100" dirty="0">
                          <a:effectLst/>
                        </a:rPr>
                        <a:t>铕</a:t>
                      </a:r>
                      <a:r>
                        <a:rPr lang="zh-CN" sz="1050" kern="100" dirty="0">
                          <a:effectLst/>
                          <a:highlight>
                            <a:srgbClr val="FFFF00"/>
                          </a:highlight>
                        </a:rPr>
                        <a:t>、钇、铽</a:t>
                      </a:r>
                      <a:r>
                        <a:rPr lang="zh-CN" sz="1050" kern="100" dirty="0">
                          <a:effectLst/>
                        </a:rPr>
                        <a:t>、</a:t>
                      </a:r>
                      <a:r>
                        <a:rPr lang="zh-CN" sz="1050" kern="100" dirty="0">
                          <a:effectLst/>
                          <a:highlight>
                            <a:srgbClr val="FFFF00"/>
                          </a:highlight>
                        </a:rPr>
                        <a:t>镝</a:t>
                      </a:r>
                      <a:r>
                        <a:rPr lang="zh-CN" sz="1050" kern="100" dirty="0">
                          <a:effectLst/>
                        </a:rPr>
                        <a:t>、铈、</a:t>
                      </a:r>
                      <a:endParaRPr lang="zh-CN" sz="1200" kern="100" dirty="0">
                        <a:effectLst/>
                      </a:endParaRPr>
                    </a:p>
                    <a:p>
                      <a:pPr algn="ctr">
                        <a:spcAft>
                          <a:spcPts val="0"/>
                        </a:spcAft>
                      </a:pPr>
                      <a:r>
                        <a:rPr lang="zh-CN" sz="1050" kern="100" dirty="0">
                          <a:effectLst/>
                        </a:rPr>
                        <a:t>镨、</a:t>
                      </a:r>
                      <a:r>
                        <a:rPr lang="zh-CN" sz="1050" kern="100" dirty="0">
                          <a:effectLst/>
                          <a:highlight>
                            <a:srgbClr val="FFFF00"/>
                          </a:highlight>
                        </a:rPr>
                        <a:t>钆</a:t>
                      </a:r>
                      <a:endParaRPr lang="zh-CN" sz="1200" kern="100" dirty="0">
                        <a:effectLst/>
                        <a:latin typeface="Cambria"/>
                        <a:ea typeface="宋体"/>
                        <a:cs typeface="Times New Roman"/>
                      </a:endParaRPr>
                    </a:p>
                  </a:txBody>
                  <a:tcPr marL="68580" marR="68580" marT="0" marB="0" anchor="ctr"/>
                </a:tc>
                <a:extLst>
                  <a:ext uri="{0D108BD9-81ED-4DB2-BD59-A6C34878D82A}">
                    <a16:rowId xmlns:a16="http://schemas.microsoft.com/office/drawing/2014/main" val="10010"/>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277227771"/>
              </p:ext>
            </p:extLst>
          </p:nvPr>
        </p:nvGraphicFramePr>
        <p:xfrm>
          <a:off x="1288415" y="5041320"/>
          <a:ext cx="8540751" cy="1676400"/>
        </p:xfrm>
        <a:graphic>
          <a:graphicData uri="http://schemas.openxmlformats.org/drawingml/2006/table">
            <a:tbl>
              <a:tblPr firstRow="1" firstCol="1" lastRow="1" lastCol="1" bandRow="1" bandCol="1">
                <a:tableStyleId>{5C22544A-7EE6-4342-B048-85BDC9FD1C3A}</a:tableStyleId>
              </a:tblPr>
              <a:tblGrid>
                <a:gridCol w="2570082">
                  <a:extLst>
                    <a:ext uri="{9D8B030D-6E8A-4147-A177-3AD203B41FA5}">
                      <a16:colId xmlns:a16="http://schemas.microsoft.com/office/drawing/2014/main" val="20000"/>
                    </a:ext>
                  </a:extLst>
                </a:gridCol>
                <a:gridCol w="519486">
                  <a:extLst>
                    <a:ext uri="{9D8B030D-6E8A-4147-A177-3AD203B41FA5}">
                      <a16:colId xmlns:a16="http://schemas.microsoft.com/office/drawing/2014/main" val="20001"/>
                    </a:ext>
                  </a:extLst>
                </a:gridCol>
                <a:gridCol w="519486">
                  <a:extLst>
                    <a:ext uri="{9D8B030D-6E8A-4147-A177-3AD203B41FA5}">
                      <a16:colId xmlns:a16="http://schemas.microsoft.com/office/drawing/2014/main" val="20002"/>
                    </a:ext>
                  </a:extLst>
                </a:gridCol>
                <a:gridCol w="519486">
                  <a:extLst>
                    <a:ext uri="{9D8B030D-6E8A-4147-A177-3AD203B41FA5}">
                      <a16:colId xmlns:a16="http://schemas.microsoft.com/office/drawing/2014/main" val="20003"/>
                    </a:ext>
                  </a:extLst>
                </a:gridCol>
                <a:gridCol w="519486">
                  <a:extLst>
                    <a:ext uri="{9D8B030D-6E8A-4147-A177-3AD203B41FA5}">
                      <a16:colId xmlns:a16="http://schemas.microsoft.com/office/drawing/2014/main" val="20004"/>
                    </a:ext>
                  </a:extLst>
                </a:gridCol>
                <a:gridCol w="519486">
                  <a:extLst>
                    <a:ext uri="{9D8B030D-6E8A-4147-A177-3AD203B41FA5}">
                      <a16:colId xmlns:a16="http://schemas.microsoft.com/office/drawing/2014/main" val="20005"/>
                    </a:ext>
                  </a:extLst>
                </a:gridCol>
                <a:gridCol w="519486">
                  <a:extLst>
                    <a:ext uri="{9D8B030D-6E8A-4147-A177-3AD203B41FA5}">
                      <a16:colId xmlns:a16="http://schemas.microsoft.com/office/drawing/2014/main" val="20006"/>
                    </a:ext>
                  </a:extLst>
                </a:gridCol>
                <a:gridCol w="519486">
                  <a:extLst>
                    <a:ext uri="{9D8B030D-6E8A-4147-A177-3AD203B41FA5}">
                      <a16:colId xmlns:a16="http://schemas.microsoft.com/office/drawing/2014/main" val="20007"/>
                    </a:ext>
                  </a:extLst>
                </a:gridCol>
                <a:gridCol w="519486">
                  <a:extLst>
                    <a:ext uri="{9D8B030D-6E8A-4147-A177-3AD203B41FA5}">
                      <a16:colId xmlns:a16="http://schemas.microsoft.com/office/drawing/2014/main" val="20008"/>
                    </a:ext>
                  </a:extLst>
                </a:gridCol>
                <a:gridCol w="519486">
                  <a:extLst>
                    <a:ext uri="{9D8B030D-6E8A-4147-A177-3AD203B41FA5}">
                      <a16:colId xmlns:a16="http://schemas.microsoft.com/office/drawing/2014/main" val="20009"/>
                    </a:ext>
                  </a:extLst>
                </a:gridCol>
                <a:gridCol w="519486">
                  <a:extLst>
                    <a:ext uri="{9D8B030D-6E8A-4147-A177-3AD203B41FA5}">
                      <a16:colId xmlns:a16="http://schemas.microsoft.com/office/drawing/2014/main" val="20010"/>
                    </a:ext>
                  </a:extLst>
                </a:gridCol>
                <a:gridCol w="775809">
                  <a:extLst>
                    <a:ext uri="{9D8B030D-6E8A-4147-A177-3AD203B41FA5}">
                      <a16:colId xmlns:a16="http://schemas.microsoft.com/office/drawing/2014/main" val="20011"/>
                    </a:ext>
                  </a:extLst>
                </a:gridCol>
              </a:tblGrid>
              <a:tr h="152400">
                <a:tc>
                  <a:txBody>
                    <a:bodyPr/>
                    <a:lstStyle/>
                    <a:p>
                      <a:pPr algn="ctr">
                        <a:spcAft>
                          <a:spcPts val="0"/>
                        </a:spcAft>
                      </a:pPr>
                      <a:r>
                        <a:rPr lang="en-US" sz="1000" kern="100" dirty="0">
                          <a:effectLst/>
                        </a:rPr>
                        <a:t> </a:t>
                      </a:r>
                      <a:endParaRPr lang="zh-CN" sz="1000" kern="100" dirty="0">
                        <a:effectLst/>
                        <a:latin typeface="Arial"/>
                        <a:ea typeface="黑体"/>
                      </a:endParaRPr>
                    </a:p>
                  </a:txBody>
                  <a:tcPr marL="68580" marR="68580" marT="0" marB="0"/>
                </a:tc>
                <a:tc>
                  <a:txBody>
                    <a:bodyPr/>
                    <a:lstStyle/>
                    <a:p>
                      <a:pPr algn="ctr">
                        <a:spcAft>
                          <a:spcPts val="0"/>
                        </a:spcAft>
                      </a:pPr>
                      <a:r>
                        <a:rPr lang="zh-CN" sz="1000" kern="100">
                          <a:effectLst/>
                        </a:rPr>
                        <a:t>镧</a:t>
                      </a:r>
                      <a:endParaRPr lang="zh-CN" sz="1000" kern="100">
                        <a:effectLst/>
                        <a:latin typeface="Times New Roman"/>
                        <a:ea typeface="宋体"/>
                      </a:endParaRPr>
                    </a:p>
                  </a:txBody>
                  <a:tcPr marL="68580" marR="68580" marT="0" marB="0" anchor="ctr"/>
                </a:tc>
                <a:tc>
                  <a:txBody>
                    <a:bodyPr/>
                    <a:lstStyle/>
                    <a:p>
                      <a:pPr algn="ctr">
                        <a:spcAft>
                          <a:spcPts val="0"/>
                        </a:spcAft>
                      </a:pPr>
                      <a:r>
                        <a:rPr lang="zh-CN" sz="1000" kern="100">
                          <a:effectLst/>
                        </a:rPr>
                        <a:t>铈</a:t>
                      </a:r>
                      <a:endParaRPr lang="zh-CN" sz="1000" kern="100">
                        <a:effectLst/>
                        <a:latin typeface="Times New Roman"/>
                        <a:ea typeface="宋体"/>
                      </a:endParaRPr>
                    </a:p>
                  </a:txBody>
                  <a:tcPr marL="68580" marR="68580" marT="0" marB="0" anchor="ctr"/>
                </a:tc>
                <a:tc>
                  <a:txBody>
                    <a:bodyPr/>
                    <a:lstStyle/>
                    <a:p>
                      <a:pPr algn="ctr">
                        <a:spcAft>
                          <a:spcPts val="0"/>
                        </a:spcAft>
                      </a:pPr>
                      <a:r>
                        <a:rPr lang="zh-CN" sz="1000" kern="100">
                          <a:effectLst/>
                        </a:rPr>
                        <a:t>镨</a:t>
                      </a:r>
                      <a:endParaRPr lang="zh-CN" sz="1000" kern="100">
                        <a:effectLst/>
                        <a:latin typeface="Times New Roman"/>
                        <a:ea typeface="宋体"/>
                      </a:endParaRPr>
                    </a:p>
                  </a:txBody>
                  <a:tcPr marL="68580" marR="68580" marT="0" marB="0" anchor="ctr"/>
                </a:tc>
                <a:tc>
                  <a:txBody>
                    <a:bodyPr/>
                    <a:lstStyle/>
                    <a:p>
                      <a:pPr algn="ctr">
                        <a:spcAft>
                          <a:spcPts val="0"/>
                        </a:spcAft>
                      </a:pPr>
                      <a:r>
                        <a:rPr lang="zh-CN" sz="1000" kern="100">
                          <a:effectLst/>
                        </a:rPr>
                        <a:t>钕</a:t>
                      </a:r>
                      <a:endParaRPr lang="zh-CN" sz="1000" kern="100">
                        <a:effectLst/>
                        <a:latin typeface="Times New Roman"/>
                        <a:ea typeface="宋体"/>
                      </a:endParaRPr>
                    </a:p>
                  </a:txBody>
                  <a:tcPr marL="68580" marR="68580" marT="0" marB="0" anchor="ctr"/>
                </a:tc>
                <a:tc>
                  <a:txBody>
                    <a:bodyPr/>
                    <a:lstStyle/>
                    <a:p>
                      <a:pPr algn="ctr">
                        <a:spcAft>
                          <a:spcPts val="0"/>
                        </a:spcAft>
                      </a:pPr>
                      <a:r>
                        <a:rPr lang="zh-CN" sz="1000" kern="100">
                          <a:effectLst/>
                        </a:rPr>
                        <a:t>钐</a:t>
                      </a:r>
                      <a:endParaRPr lang="zh-CN" sz="1000" kern="100">
                        <a:effectLst/>
                        <a:latin typeface="Times New Roman"/>
                        <a:ea typeface="宋体"/>
                      </a:endParaRPr>
                    </a:p>
                  </a:txBody>
                  <a:tcPr marL="68580" marR="68580" marT="0" marB="0" anchor="ctr"/>
                </a:tc>
                <a:tc>
                  <a:txBody>
                    <a:bodyPr/>
                    <a:lstStyle/>
                    <a:p>
                      <a:pPr algn="ctr">
                        <a:spcAft>
                          <a:spcPts val="0"/>
                        </a:spcAft>
                      </a:pPr>
                      <a:r>
                        <a:rPr lang="zh-CN" sz="1000" kern="100">
                          <a:effectLst/>
                        </a:rPr>
                        <a:t>铕</a:t>
                      </a:r>
                      <a:endParaRPr lang="zh-CN" sz="1000" kern="100">
                        <a:effectLst/>
                        <a:latin typeface="Times New Roman"/>
                        <a:ea typeface="宋体"/>
                      </a:endParaRPr>
                    </a:p>
                  </a:txBody>
                  <a:tcPr marL="68580" marR="68580" marT="0" marB="0" anchor="ctr"/>
                </a:tc>
                <a:tc>
                  <a:txBody>
                    <a:bodyPr/>
                    <a:lstStyle/>
                    <a:p>
                      <a:pPr algn="ctr">
                        <a:spcAft>
                          <a:spcPts val="0"/>
                        </a:spcAft>
                      </a:pPr>
                      <a:r>
                        <a:rPr lang="zh-CN" sz="1000" kern="100">
                          <a:effectLst/>
                        </a:rPr>
                        <a:t>钆</a:t>
                      </a:r>
                      <a:endParaRPr lang="zh-CN" sz="1000" kern="100">
                        <a:effectLst/>
                        <a:latin typeface="Times New Roman"/>
                        <a:ea typeface="宋体"/>
                      </a:endParaRPr>
                    </a:p>
                  </a:txBody>
                  <a:tcPr marL="68580" marR="68580" marT="0" marB="0" anchor="ctr"/>
                </a:tc>
                <a:tc>
                  <a:txBody>
                    <a:bodyPr/>
                    <a:lstStyle/>
                    <a:p>
                      <a:pPr algn="ctr">
                        <a:spcAft>
                          <a:spcPts val="0"/>
                        </a:spcAft>
                      </a:pPr>
                      <a:r>
                        <a:rPr lang="zh-CN" sz="1000" kern="100">
                          <a:effectLst/>
                        </a:rPr>
                        <a:t>铽</a:t>
                      </a:r>
                      <a:endParaRPr lang="zh-CN" sz="1000" kern="100">
                        <a:effectLst/>
                        <a:latin typeface="Times New Roman"/>
                        <a:ea typeface="宋体"/>
                      </a:endParaRPr>
                    </a:p>
                  </a:txBody>
                  <a:tcPr marL="68580" marR="68580" marT="0" marB="0" anchor="ctr"/>
                </a:tc>
                <a:tc>
                  <a:txBody>
                    <a:bodyPr/>
                    <a:lstStyle/>
                    <a:p>
                      <a:pPr algn="ctr">
                        <a:spcAft>
                          <a:spcPts val="0"/>
                        </a:spcAft>
                      </a:pPr>
                      <a:r>
                        <a:rPr lang="zh-CN" sz="1000" kern="100">
                          <a:effectLst/>
                        </a:rPr>
                        <a:t>镝</a:t>
                      </a:r>
                      <a:endParaRPr lang="zh-CN" sz="1000" kern="100">
                        <a:effectLst/>
                        <a:latin typeface="Times New Roman"/>
                        <a:ea typeface="宋体"/>
                      </a:endParaRPr>
                    </a:p>
                  </a:txBody>
                  <a:tcPr marL="68580" marR="68580" marT="0" marB="0" anchor="ctr"/>
                </a:tc>
                <a:tc>
                  <a:txBody>
                    <a:bodyPr/>
                    <a:lstStyle/>
                    <a:p>
                      <a:pPr algn="ctr">
                        <a:spcAft>
                          <a:spcPts val="0"/>
                        </a:spcAft>
                      </a:pPr>
                      <a:r>
                        <a:rPr lang="zh-CN" sz="1000" kern="100">
                          <a:effectLst/>
                        </a:rPr>
                        <a:t>钇</a:t>
                      </a:r>
                      <a:endParaRPr lang="zh-CN" sz="1000" kern="100">
                        <a:effectLst/>
                        <a:latin typeface="Times New Roman"/>
                        <a:ea typeface="宋体"/>
                      </a:endParaRPr>
                    </a:p>
                  </a:txBody>
                  <a:tcPr marL="68580" marR="68580" marT="0" marB="0" anchor="ctr"/>
                </a:tc>
                <a:tc>
                  <a:txBody>
                    <a:bodyPr/>
                    <a:lstStyle/>
                    <a:p>
                      <a:pPr algn="ctr">
                        <a:spcAft>
                          <a:spcPts val="0"/>
                        </a:spcAft>
                      </a:pPr>
                      <a:r>
                        <a:rPr lang="zh-CN" sz="1000" kern="100">
                          <a:effectLst/>
                        </a:rPr>
                        <a:t>其他</a:t>
                      </a:r>
                      <a:endParaRPr lang="zh-CN" sz="1000" kern="100">
                        <a:effectLst/>
                        <a:latin typeface="Times New Roman"/>
                        <a:ea typeface="宋体"/>
                      </a:endParaRPr>
                    </a:p>
                  </a:txBody>
                  <a:tcPr marL="68580" marR="68580" marT="0" marB="0" anchor="ctr"/>
                </a:tc>
                <a:extLst>
                  <a:ext uri="{0D108BD9-81ED-4DB2-BD59-A6C34878D82A}">
                    <a16:rowId xmlns:a16="http://schemas.microsoft.com/office/drawing/2014/main" val="10000"/>
                  </a:ext>
                </a:extLst>
              </a:tr>
              <a:tr h="152400">
                <a:tc>
                  <a:txBody>
                    <a:bodyPr/>
                    <a:lstStyle/>
                    <a:p>
                      <a:pPr algn="just">
                        <a:spcAft>
                          <a:spcPts val="0"/>
                        </a:spcAft>
                      </a:pPr>
                      <a:r>
                        <a:rPr lang="zh-CN" sz="1000" kern="100" dirty="0">
                          <a:effectLst/>
                        </a:rPr>
                        <a:t>永磁体</a:t>
                      </a:r>
                      <a:endParaRPr lang="zh-CN" sz="1000" kern="100" dirty="0">
                        <a:effectLst/>
                        <a:latin typeface="Times New Roman"/>
                        <a:ea typeface="宋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extLst>
                  <a:ext uri="{0D108BD9-81ED-4DB2-BD59-A6C34878D82A}">
                    <a16:rowId xmlns:a16="http://schemas.microsoft.com/office/drawing/2014/main" val="10001"/>
                  </a:ext>
                </a:extLst>
              </a:tr>
              <a:tr h="152400">
                <a:tc>
                  <a:txBody>
                    <a:bodyPr/>
                    <a:lstStyle/>
                    <a:p>
                      <a:pPr algn="just">
                        <a:spcAft>
                          <a:spcPts val="0"/>
                        </a:spcAft>
                      </a:pPr>
                      <a:r>
                        <a:rPr lang="zh-CN" sz="1000" kern="100">
                          <a:effectLst/>
                        </a:rPr>
                        <a:t>催化剂（汽车）</a:t>
                      </a:r>
                      <a:endParaRPr lang="zh-CN" sz="1000" kern="100">
                        <a:effectLst/>
                        <a:latin typeface="Times New Roman"/>
                        <a:ea typeface="宋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extLst>
                  <a:ext uri="{0D108BD9-81ED-4DB2-BD59-A6C34878D82A}">
                    <a16:rowId xmlns:a16="http://schemas.microsoft.com/office/drawing/2014/main" val="10002"/>
                  </a:ext>
                </a:extLst>
              </a:tr>
              <a:tr h="152400">
                <a:tc>
                  <a:txBody>
                    <a:bodyPr/>
                    <a:lstStyle/>
                    <a:p>
                      <a:pPr algn="just">
                        <a:spcAft>
                          <a:spcPts val="0"/>
                        </a:spcAft>
                      </a:pPr>
                      <a:r>
                        <a:rPr lang="zh-CN" sz="1000" kern="100">
                          <a:effectLst/>
                        </a:rPr>
                        <a:t>催化剂（石油化工）</a:t>
                      </a:r>
                      <a:endParaRPr lang="zh-CN" sz="1000" kern="100">
                        <a:effectLst/>
                        <a:latin typeface="Times New Roman"/>
                        <a:ea typeface="宋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extLst>
                  <a:ext uri="{0D108BD9-81ED-4DB2-BD59-A6C34878D82A}">
                    <a16:rowId xmlns:a16="http://schemas.microsoft.com/office/drawing/2014/main" val="10003"/>
                  </a:ext>
                </a:extLst>
              </a:tr>
              <a:tr h="152400">
                <a:tc>
                  <a:txBody>
                    <a:bodyPr/>
                    <a:lstStyle/>
                    <a:p>
                      <a:pPr algn="just">
                        <a:spcAft>
                          <a:spcPts val="0"/>
                        </a:spcAft>
                      </a:pPr>
                      <a:r>
                        <a:rPr lang="zh-CN" sz="1000" kern="100">
                          <a:effectLst/>
                        </a:rPr>
                        <a:t>电池用合金</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extLst>
                  <a:ext uri="{0D108BD9-81ED-4DB2-BD59-A6C34878D82A}">
                    <a16:rowId xmlns:a16="http://schemas.microsoft.com/office/drawing/2014/main" val="10004"/>
                  </a:ext>
                </a:extLst>
              </a:tr>
              <a:tr h="152400">
                <a:tc>
                  <a:txBody>
                    <a:bodyPr/>
                    <a:lstStyle/>
                    <a:p>
                      <a:pPr algn="just">
                        <a:spcAft>
                          <a:spcPts val="0"/>
                        </a:spcAft>
                      </a:pPr>
                      <a:r>
                        <a:rPr lang="zh-CN" sz="1000" kern="100">
                          <a:effectLst/>
                        </a:rPr>
                        <a:t>合金（非电池用）</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extLst>
                  <a:ext uri="{0D108BD9-81ED-4DB2-BD59-A6C34878D82A}">
                    <a16:rowId xmlns:a16="http://schemas.microsoft.com/office/drawing/2014/main" val="10005"/>
                  </a:ext>
                </a:extLst>
              </a:tr>
              <a:tr h="152400">
                <a:tc>
                  <a:txBody>
                    <a:bodyPr/>
                    <a:lstStyle/>
                    <a:p>
                      <a:pPr algn="just">
                        <a:spcAft>
                          <a:spcPts val="0"/>
                        </a:spcAft>
                      </a:pPr>
                      <a:r>
                        <a:rPr lang="zh-CN" sz="1000" kern="100">
                          <a:effectLst/>
                        </a:rPr>
                        <a:t>荧光粉</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extLst>
                  <a:ext uri="{0D108BD9-81ED-4DB2-BD59-A6C34878D82A}">
                    <a16:rowId xmlns:a16="http://schemas.microsoft.com/office/drawing/2014/main" val="10006"/>
                  </a:ext>
                </a:extLst>
              </a:tr>
              <a:tr h="152400">
                <a:tc>
                  <a:txBody>
                    <a:bodyPr/>
                    <a:lstStyle/>
                    <a:p>
                      <a:pPr algn="just">
                        <a:spcAft>
                          <a:spcPts val="0"/>
                        </a:spcAft>
                      </a:pPr>
                      <a:r>
                        <a:rPr lang="zh-CN" sz="1000" kern="100">
                          <a:effectLst/>
                        </a:rPr>
                        <a:t>抛光粉</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extLst>
                  <a:ext uri="{0D108BD9-81ED-4DB2-BD59-A6C34878D82A}">
                    <a16:rowId xmlns:a16="http://schemas.microsoft.com/office/drawing/2014/main" val="10007"/>
                  </a:ext>
                </a:extLst>
              </a:tr>
              <a:tr h="152400">
                <a:tc>
                  <a:txBody>
                    <a:bodyPr/>
                    <a:lstStyle/>
                    <a:p>
                      <a:pPr algn="just">
                        <a:spcAft>
                          <a:spcPts val="0"/>
                        </a:spcAft>
                      </a:pPr>
                      <a:r>
                        <a:rPr lang="zh-CN" sz="1000" kern="100">
                          <a:effectLst/>
                        </a:rPr>
                        <a:t>玻璃添加剂</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extLst>
                  <a:ext uri="{0D108BD9-81ED-4DB2-BD59-A6C34878D82A}">
                    <a16:rowId xmlns:a16="http://schemas.microsoft.com/office/drawing/2014/main" val="10008"/>
                  </a:ext>
                </a:extLst>
              </a:tr>
              <a:tr h="152400">
                <a:tc>
                  <a:txBody>
                    <a:bodyPr/>
                    <a:lstStyle/>
                    <a:p>
                      <a:pPr algn="just">
                        <a:spcAft>
                          <a:spcPts val="0"/>
                        </a:spcAft>
                      </a:pPr>
                      <a:r>
                        <a:rPr lang="zh-CN" sz="1000" kern="100">
                          <a:effectLst/>
                        </a:rPr>
                        <a:t>陶瓷</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extLst>
                  <a:ext uri="{0D108BD9-81ED-4DB2-BD59-A6C34878D82A}">
                    <a16:rowId xmlns:a16="http://schemas.microsoft.com/office/drawing/2014/main" val="10009"/>
                  </a:ext>
                </a:extLst>
              </a:tr>
              <a:tr h="152400">
                <a:tc>
                  <a:txBody>
                    <a:bodyPr/>
                    <a:lstStyle/>
                    <a:p>
                      <a:pPr algn="just">
                        <a:spcAft>
                          <a:spcPts val="0"/>
                        </a:spcAft>
                      </a:pPr>
                      <a:r>
                        <a:rPr lang="zh-CN" sz="1000" kern="100" dirty="0">
                          <a:effectLst/>
                        </a:rPr>
                        <a:t>其他</a:t>
                      </a:r>
                      <a:endParaRPr lang="zh-CN" sz="1000" kern="100" dirty="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en-US" sz="1000" kern="100">
                          <a:effectLst/>
                        </a:rPr>
                        <a:t> </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a:effectLst/>
                        </a:rPr>
                        <a:t>√</a:t>
                      </a:r>
                      <a:endParaRPr lang="zh-CN" sz="1000" kern="100">
                        <a:effectLst/>
                        <a:latin typeface="Arial"/>
                        <a:ea typeface="黑体"/>
                      </a:endParaRPr>
                    </a:p>
                  </a:txBody>
                  <a:tcPr marL="68580" marR="68580" marT="0" marB="0" anchor="ctr"/>
                </a:tc>
                <a:tc>
                  <a:txBody>
                    <a:bodyPr/>
                    <a:lstStyle/>
                    <a:p>
                      <a:pPr algn="ctr">
                        <a:spcAft>
                          <a:spcPts val="0"/>
                        </a:spcAft>
                      </a:pPr>
                      <a:r>
                        <a:rPr lang="zh-CN" sz="1000" kern="100" dirty="0">
                          <a:effectLst/>
                        </a:rPr>
                        <a:t>√</a:t>
                      </a:r>
                      <a:endParaRPr lang="zh-CN" sz="1000" kern="100" dirty="0">
                        <a:effectLst/>
                        <a:latin typeface="Arial"/>
                        <a:ea typeface="黑体"/>
                      </a:endParaRPr>
                    </a:p>
                  </a:txBody>
                  <a:tcPr marL="68580" marR="6858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8321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4382645" y="436710"/>
            <a:ext cx="2968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t>稀土的主要应用领域</a:t>
            </a:r>
          </a:p>
        </p:txBody>
      </p:sp>
      <p:graphicFrame>
        <p:nvGraphicFramePr>
          <p:cNvPr id="7" name="表格 6"/>
          <p:cNvGraphicFramePr>
            <a:graphicFrameLocks noGrp="1"/>
          </p:cNvGraphicFramePr>
          <p:nvPr>
            <p:extLst>
              <p:ext uri="{D42A27DB-BD31-4B8C-83A1-F6EECF244321}">
                <p14:modId xmlns:p14="http://schemas.microsoft.com/office/powerpoint/2010/main" val="461921185"/>
              </p:ext>
            </p:extLst>
          </p:nvPr>
        </p:nvGraphicFramePr>
        <p:xfrm>
          <a:off x="2625909" y="1435385"/>
          <a:ext cx="6188481" cy="4873700"/>
        </p:xfrm>
        <a:graphic>
          <a:graphicData uri="http://schemas.openxmlformats.org/drawingml/2006/table">
            <a:tbl>
              <a:tblPr firstRow="1" firstCol="1" bandRow="1">
                <a:tableStyleId>{5C22544A-7EE6-4342-B048-85BDC9FD1C3A}</a:tableStyleId>
              </a:tblPr>
              <a:tblGrid>
                <a:gridCol w="1219128">
                  <a:extLst>
                    <a:ext uri="{9D8B030D-6E8A-4147-A177-3AD203B41FA5}">
                      <a16:colId xmlns:a16="http://schemas.microsoft.com/office/drawing/2014/main" val="20000"/>
                    </a:ext>
                  </a:extLst>
                </a:gridCol>
                <a:gridCol w="2356981">
                  <a:extLst>
                    <a:ext uri="{9D8B030D-6E8A-4147-A177-3AD203B41FA5}">
                      <a16:colId xmlns:a16="http://schemas.microsoft.com/office/drawing/2014/main" val="20001"/>
                    </a:ext>
                  </a:extLst>
                </a:gridCol>
                <a:gridCol w="812357">
                  <a:extLst>
                    <a:ext uri="{9D8B030D-6E8A-4147-A177-3AD203B41FA5}">
                      <a16:colId xmlns:a16="http://schemas.microsoft.com/office/drawing/2014/main" val="20002"/>
                    </a:ext>
                  </a:extLst>
                </a:gridCol>
                <a:gridCol w="877693">
                  <a:extLst>
                    <a:ext uri="{9D8B030D-6E8A-4147-A177-3AD203B41FA5}">
                      <a16:colId xmlns:a16="http://schemas.microsoft.com/office/drawing/2014/main" val="20003"/>
                    </a:ext>
                  </a:extLst>
                </a:gridCol>
                <a:gridCol w="922322">
                  <a:extLst>
                    <a:ext uri="{9D8B030D-6E8A-4147-A177-3AD203B41FA5}">
                      <a16:colId xmlns:a16="http://schemas.microsoft.com/office/drawing/2014/main" val="20004"/>
                    </a:ext>
                  </a:extLst>
                </a:gridCol>
              </a:tblGrid>
              <a:tr h="238622">
                <a:tc>
                  <a:txBody>
                    <a:bodyPr/>
                    <a:lstStyle/>
                    <a:p>
                      <a:pPr algn="ctr">
                        <a:spcAft>
                          <a:spcPts val="0"/>
                        </a:spcAft>
                      </a:pPr>
                      <a:r>
                        <a:rPr lang="zh-CN" sz="1400" kern="100" dirty="0">
                          <a:effectLst/>
                        </a:rPr>
                        <a:t>类型</a:t>
                      </a:r>
                      <a:endParaRPr lang="zh-CN" sz="1400" kern="100" dirty="0">
                        <a:effectLst/>
                        <a:latin typeface="Times New Roman"/>
                        <a:ea typeface="宋体"/>
                      </a:endParaRPr>
                    </a:p>
                  </a:txBody>
                  <a:tcPr marL="7725" marR="7725" marT="7728" marB="0" anchor="ctr"/>
                </a:tc>
                <a:tc>
                  <a:txBody>
                    <a:bodyPr/>
                    <a:lstStyle/>
                    <a:p>
                      <a:pPr algn="ctr">
                        <a:spcAft>
                          <a:spcPts val="0"/>
                        </a:spcAft>
                      </a:pPr>
                      <a:r>
                        <a:rPr lang="zh-CN" sz="1400" kern="100">
                          <a:effectLst/>
                        </a:rPr>
                        <a:t>描述</a:t>
                      </a:r>
                      <a:endParaRPr lang="zh-CN" sz="1400" kern="100">
                        <a:effectLst/>
                        <a:latin typeface="Times New Roman"/>
                        <a:ea typeface="宋体"/>
                      </a:endParaRPr>
                    </a:p>
                  </a:txBody>
                  <a:tcPr marL="7725" marR="7725" marT="7728" marB="0" anchor="ctr"/>
                </a:tc>
                <a:tc>
                  <a:txBody>
                    <a:bodyPr/>
                    <a:lstStyle/>
                    <a:p>
                      <a:pPr algn="ctr">
                        <a:spcAft>
                          <a:spcPts val="0"/>
                        </a:spcAft>
                      </a:pPr>
                      <a:r>
                        <a:rPr lang="zh-CN" sz="1400" kern="100">
                          <a:effectLst/>
                        </a:rPr>
                        <a:t>单位</a:t>
                      </a:r>
                      <a:endParaRPr lang="zh-CN" sz="1400" kern="100">
                        <a:effectLst/>
                        <a:latin typeface="Times New Roman"/>
                        <a:ea typeface="宋体"/>
                      </a:endParaRPr>
                    </a:p>
                  </a:txBody>
                  <a:tcPr marL="7725" marR="7725" marT="7728" marB="0" anchor="ctr"/>
                </a:tc>
                <a:tc>
                  <a:txBody>
                    <a:bodyPr/>
                    <a:lstStyle/>
                    <a:p>
                      <a:pPr algn="ctr">
                        <a:spcAft>
                          <a:spcPts val="0"/>
                        </a:spcAft>
                      </a:pPr>
                      <a:r>
                        <a:rPr lang="zh-CN" sz="1400" kern="100">
                          <a:effectLst/>
                        </a:rPr>
                        <a:t>用量低值</a:t>
                      </a:r>
                      <a:endParaRPr lang="zh-CN" sz="1400" kern="100">
                        <a:effectLst/>
                        <a:latin typeface="Times New Roman"/>
                        <a:ea typeface="宋体"/>
                      </a:endParaRPr>
                    </a:p>
                  </a:txBody>
                  <a:tcPr marL="7725" marR="7725" marT="7728" marB="0" anchor="ctr"/>
                </a:tc>
                <a:tc>
                  <a:txBody>
                    <a:bodyPr/>
                    <a:lstStyle/>
                    <a:p>
                      <a:pPr algn="ctr">
                        <a:spcAft>
                          <a:spcPts val="0"/>
                        </a:spcAft>
                      </a:pPr>
                      <a:r>
                        <a:rPr lang="zh-CN" sz="1400" kern="100">
                          <a:effectLst/>
                        </a:rPr>
                        <a:t>用量高值</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00"/>
                  </a:ext>
                </a:extLst>
              </a:tr>
              <a:tr h="220718">
                <a:tc rowSpan="3">
                  <a:txBody>
                    <a:bodyPr/>
                    <a:lstStyle/>
                    <a:p>
                      <a:pPr algn="ctr">
                        <a:spcAft>
                          <a:spcPts val="0"/>
                        </a:spcAft>
                      </a:pPr>
                      <a:r>
                        <a:rPr lang="zh-CN" sz="1400" kern="100" dirty="0">
                          <a:effectLst/>
                        </a:rPr>
                        <a:t>风力发电机</a:t>
                      </a:r>
                      <a:endParaRPr lang="zh-CN" sz="1400" kern="100" dirty="0">
                        <a:effectLst/>
                        <a:latin typeface="Times New Roman"/>
                        <a:ea typeface="宋体"/>
                      </a:endParaRPr>
                    </a:p>
                  </a:txBody>
                  <a:tcPr marL="7725" marR="7725" marT="7728" marB="0" anchor="ctr"/>
                </a:tc>
                <a:tc>
                  <a:txBody>
                    <a:bodyPr/>
                    <a:lstStyle/>
                    <a:p>
                      <a:pPr algn="ctr">
                        <a:spcAft>
                          <a:spcPts val="0"/>
                        </a:spcAft>
                      </a:pPr>
                      <a:r>
                        <a:rPr lang="zh-CN" sz="1200" kern="100">
                          <a:effectLst/>
                        </a:rPr>
                        <a:t>平均每兆瓦磁体用量</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kg</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200</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600</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01"/>
                  </a:ext>
                </a:extLst>
              </a:tr>
              <a:tr h="220718">
                <a:tc vMerge="1">
                  <a:txBody>
                    <a:bodyPr/>
                    <a:lstStyle/>
                    <a:p>
                      <a:endParaRPr lang="zh-CN" altLang="en-US"/>
                    </a:p>
                  </a:txBody>
                  <a:tcPr/>
                </a:tc>
                <a:tc>
                  <a:txBody>
                    <a:bodyPr/>
                    <a:lstStyle/>
                    <a:p>
                      <a:pPr algn="ctr">
                        <a:spcAft>
                          <a:spcPts val="0"/>
                        </a:spcAft>
                      </a:pPr>
                      <a:r>
                        <a:rPr lang="zh-CN" sz="1200" kern="100" dirty="0">
                          <a:effectLst/>
                        </a:rPr>
                        <a:t>钕占磁体重量比例</a:t>
                      </a:r>
                      <a:endParaRPr lang="zh-CN" sz="1400" kern="100" dirty="0">
                        <a:effectLst/>
                        <a:latin typeface="Times New Roman"/>
                        <a:ea typeface="宋体"/>
                      </a:endParaRPr>
                    </a:p>
                  </a:txBody>
                  <a:tcPr marL="7725" marR="7725" marT="7728" marB="0" anchor="ctr"/>
                </a:tc>
                <a:tc>
                  <a:txBody>
                    <a:bodyPr/>
                    <a:lstStyle/>
                    <a:p>
                      <a:pPr algn="ctr">
                        <a:spcAft>
                          <a:spcPts val="0"/>
                        </a:spcAft>
                      </a:pPr>
                      <a:r>
                        <a:rPr lang="en-US" sz="1200" kern="100">
                          <a:effectLst/>
                        </a:rPr>
                        <a:t>%</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31</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31</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02"/>
                  </a:ext>
                </a:extLst>
              </a:tr>
              <a:tr h="220718">
                <a:tc vMerge="1">
                  <a:txBody>
                    <a:bodyPr/>
                    <a:lstStyle/>
                    <a:p>
                      <a:endParaRPr lang="zh-CN" altLang="en-US"/>
                    </a:p>
                  </a:txBody>
                  <a:tcPr/>
                </a:tc>
                <a:tc>
                  <a:txBody>
                    <a:bodyPr/>
                    <a:lstStyle/>
                    <a:p>
                      <a:pPr algn="ctr">
                        <a:spcAft>
                          <a:spcPts val="0"/>
                        </a:spcAft>
                      </a:pPr>
                      <a:r>
                        <a:rPr lang="zh-CN" sz="1200" kern="100">
                          <a:effectLst/>
                        </a:rPr>
                        <a:t>镝占磁体重量比例</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2</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4</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03"/>
                  </a:ext>
                </a:extLst>
              </a:tr>
              <a:tr h="220718">
                <a:tc rowSpan="6">
                  <a:txBody>
                    <a:bodyPr/>
                    <a:lstStyle/>
                    <a:p>
                      <a:pPr algn="ctr">
                        <a:spcAft>
                          <a:spcPts val="0"/>
                        </a:spcAft>
                      </a:pPr>
                      <a:r>
                        <a:rPr lang="zh-CN" sz="1400" kern="100" dirty="0">
                          <a:effectLst/>
                        </a:rPr>
                        <a:t>新能源汽车</a:t>
                      </a:r>
                      <a:endParaRPr lang="zh-CN" sz="1400" kern="100" dirty="0">
                        <a:effectLst/>
                        <a:latin typeface="Times New Roman"/>
                        <a:ea typeface="宋体"/>
                      </a:endParaRPr>
                    </a:p>
                  </a:txBody>
                  <a:tcPr marL="7725" marR="7725" marT="7728" marB="0" anchor="ctr"/>
                </a:tc>
                <a:tc>
                  <a:txBody>
                    <a:bodyPr/>
                    <a:lstStyle/>
                    <a:p>
                      <a:pPr algn="ctr">
                        <a:spcAft>
                          <a:spcPts val="0"/>
                        </a:spcAft>
                      </a:pPr>
                      <a:r>
                        <a:rPr lang="zh-CN" sz="1200" kern="100">
                          <a:effectLst/>
                        </a:rPr>
                        <a:t>平均每辆车磁体用量</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kg</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1</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2</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04"/>
                  </a:ext>
                </a:extLst>
              </a:tr>
              <a:tr h="220718">
                <a:tc vMerge="1">
                  <a:txBody>
                    <a:bodyPr/>
                    <a:lstStyle/>
                    <a:p>
                      <a:endParaRPr lang="zh-CN" altLang="en-US"/>
                    </a:p>
                  </a:txBody>
                  <a:tcPr/>
                </a:tc>
                <a:tc>
                  <a:txBody>
                    <a:bodyPr/>
                    <a:lstStyle/>
                    <a:p>
                      <a:pPr algn="ctr">
                        <a:spcAft>
                          <a:spcPts val="0"/>
                        </a:spcAft>
                      </a:pPr>
                      <a:r>
                        <a:rPr lang="zh-CN" sz="1200" kern="100">
                          <a:effectLst/>
                        </a:rPr>
                        <a:t>钕占磁体重量比例</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31</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31</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05"/>
                  </a:ext>
                </a:extLst>
              </a:tr>
              <a:tr h="220718">
                <a:tc vMerge="1">
                  <a:txBody>
                    <a:bodyPr/>
                    <a:lstStyle/>
                    <a:p>
                      <a:endParaRPr lang="zh-CN" altLang="en-US"/>
                    </a:p>
                  </a:txBody>
                  <a:tcPr/>
                </a:tc>
                <a:tc>
                  <a:txBody>
                    <a:bodyPr/>
                    <a:lstStyle/>
                    <a:p>
                      <a:pPr algn="ctr">
                        <a:spcAft>
                          <a:spcPts val="0"/>
                        </a:spcAft>
                      </a:pPr>
                      <a:r>
                        <a:rPr lang="zh-CN" sz="1200" kern="100">
                          <a:effectLst/>
                        </a:rPr>
                        <a:t>镝占磁体重量比例</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4.5</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6</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06"/>
                  </a:ext>
                </a:extLst>
              </a:tr>
              <a:tr h="220718">
                <a:tc vMerge="1">
                  <a:txBody>
                    <a:bodyPr/>
                    <a:lstStyle/>
                    <a:p>
                      <a:endParaRPr lang="zh-CN" altLang="en-US"/>
                    </a:p>
                  </a:txBody>
                  <a:tcPr/>
                </a:tc>
                <a:tc>
                  <a:txBody>
                    <a:bodyPr/>
                    <a:lstStyle/>
                    <a:p>
                      <a:pPr algn="ctr">
                        <a:spcAft>
                          <a:spcPts val="0"/>
                        </a:spcAft>
                      </a:pPr>
                      <a:r>
                        <a:rPr lang="zh-CN" sz="1200" kern="100">
                          <a:effectLst/>
                        </a:rPr>
                        <a:t>混合动力车用镍氢电池镧用量</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kg</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0.49</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0.73</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07"/>
                  </a:ext>
                </a:extLst>
              </a:tr>
              <a:tr h="220718">
                <a:tc vMerge="1">
                  <a:txBody>
                    <a:bodyPr/>
                    <a:lstStyle/>
                    <a:p>
                      <a:endParaRPr lang="zh-CN" altLang="en-US"/>
                    </a:p>
                  </a:txBody>
                  <a:tcPr/>
                </a:tc>
                <a:tc>
                  <a:txBody>
                    <a:bodyPr/>
                    <a:lstStyle/>
                    <a:p>
                      <a:pPr algn="ctr">
                        <a:spcAft>
                          <a:spcPts val="0"/>
                        </a:spcAft>
                      </a:pPr>
                      <a:r>
                        <a:rPr lang="zh-CN" sz="1200" kern="100">
                          <a:effectLst/>
                        </a:rPr>
                        <a:t>混合动力车用镍氢电池铈用量</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kg</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0.69</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1.03</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08"/>
                  </a:ext>
                </a:extLst>
              </a:tr>
              <a:tr h="220718">
                <a:tc vMerge="1">
                  <a:txBody>
                    <a:bodyPr/>
                    <a:lstStyle/>
                    <a:p>
                      <a:endParaRPr lang="zh-CN" altLang="en-US"/>
                    </a:p>
                  </a:txBody>
                  <a:tcPr/>
                </a:tc>
                <a:tc>
                  <a:txBody>
                    <a:bodyPr/>
                    <a:lstStyle/>
                    <a:p>
                      <a:pPr algn="ctr">
                        <a:spcAft>
                          <a:spcPts val="0"/>
                        </a:spcAft>
                      </a:pPr>
                      <a:r>
                        <a:rPr lang="zh-CN" sz="1200" kern="100">
                          <a:effectLst/>
                        </a:rPr>
                        <a:t>混合动力车用镍氢电池钕用量</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kg</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0.2</a:t>
                      </a:r>
                      <a:endParaRPr lang="zh-CN" sz="1400" kern="100">
                        <a:effectLst/>
                        <a:latin typeface="Times New Roman"/>
                        <a:ea typeface="宋体"/>
                      </a:endParaRPr>
                    </a:p>
                  </a:txBody>
                  <a:tcPr marL="7725" marR="7725" marT="7728" marB="0" anchor="ctr"/>
                </a:tc>
                <a:tc>
                  <a:txBody>
                    <a:bodyPr/>
                    <a:lstStyle/>
                    <a:p>
                      <a:pPr algn="ctr">
                        <a:spcAft>
                          <a:spcPts val="0"/>
                        </a:spcAft>
                      </a:pPr>
                      <a:r>
                        <a:rPr lang="en-US" sz="1100" kern="100">
                          <a:effectLst/>
                        </a:rPr>
                        <a:t>0.31</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09"/>
                  </a:ext>
                </a:extLst>
              </a:tr>
              <a:tr h="220718">
                <a:tc rowSpan="7">
                  <a:txBody>
                    <a:bodyPr/>
                    <a:lstStyle/>
                    <a:p>
                      <a:pPr algn="ctr">
                        <a:spcAft>
                          <a:spcPts val="0"/>
                        </a:spcAft>
                      </a:pPr>
                      <a:r>
                        <a:rPr lang="zh-CN" sz="1400" kern="100">
                          <a:effectLst/>
                        </a:rPr>
                        <a:t>节能灯</a:t>
                      </a:r>
                      <a:endParaRPr lang="zh-CN" sz="1400" kern="100">
                        <a:effectLst/>
                        <a:latin typeface="Times New Roman"/>
                        <a:ea typeface="宋体"/>
                      </a:endParaRPr>
                    </a:p>
                  </a:txBody>
                  <a:tcPr marL="7725" marR="7725" marT="7728" marB="0" anchor="ctr"/>
                </a:tc>
                <a:tc>
                  <a:txBody>
                    <a:bodyPr/>
                    <a:lstStyle/>
                    <a:p>
                      <a:pPr algn="ctr">
                        <a:spcAft>
                          <a:spcPts val="0"/>
                        </a:spcAft>
                      </a:pPr>
                      <a:r>
                        <a:rPr lang="zh-CN" sz="1200" kern="100">
                          <a:effectLst/>
                        </a:rPr>
                        <a:t>每只节能灯荧光粉含量</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g</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1.1</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1.5</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10"/>
                  </a:ext>
                </a:extLst>
              </a:tr>
              <a:tr h="220718">
                <a:tc vMerge="1">
                  <a:txBody>
                    <a:bodyPr/>
                    <a:lstStyle/>
                    <a:p>
                      <a:endParaRPr lang="zh-CN" altLang="en-US"/>
                    </a:p>
                  </a:txBody>
                  <a:tcPr/>
                </a:tc>
                <a:tc>
                  <a:txBody>
                    <a:bodyPr/>
                    <a:lstStyle/>
                    <a:p>
                      <a:pPr algn="ctr">
                        <a:spcAft>
                          <a:spcPts val="0"/>
                        </a:spcAft>
                      </a:pPr>
                      <a:r>
                        <a:rPr lang="zh-CN" sz="1200" kern="100">
                          <a:effectLst/>
                        </a:rPr>
                        <a:t>三基色荧光粉中稀土重量比例</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60</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60</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11"/>
                  </a:ext>
                </a:extLst>
              </a:tr>
              <a:tr h="220718">
                <a:tc vMerge="1">
                  <a:txBody>
                    <a:bodyPr/>
                    <a:lstStyle/>
                    <a:p>
                      <a:endParaRPr lang="zh-CN" altLang="en-US"/>
                    </a:p>
                  </a:txBody>
                  <a:tcPr/>
                </a:tc>
                <a:tc>
                  <a:txBody>
                    <a:bodyPr/>
                    <a:lstStyle/>
                    <a:p>
                      <a:pPr algn="ctr">
                        <a:spcAft>
                          <a:spcPts val="0"/>
                        </a:spcAft>
                      </a:pPr>
                      <a:r>
                        <a:rPr lang="zh-CN" sz="1200" kern="100">
                          <a:effectLst/>
                        </a:rPr>
                        <a:t>荧光粉稀土中镧所占比例</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8.5</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8.5</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12"/>
                  </a:ext>
                </a:extLst>
              </a:tr>
              <a:tr h="220718">
                <a:tc vMerge="1">
                  <a:txBody>
                    <a:bodyPr/>
                    <a:lstStyle/>
                    <a:p>
                      <a:endParaRPr lang="zh-CN" altLang="en-US"/>
                    </a:p>
                  </a:txBody>
                  <a:tcPr/>
                </a:tc>
                <a:tc>
                  <a:txBody>
                    <a:bodyPr/>
                    <a:lstStyle/>
                    <a:p>
                      <a:pPr algn="ctr">
                        <a:spcAft>
                          <a:spcPts val="0"/>
                        </a:spcAft>
                      </a:pPr>
                      <a:r>
                        <a:rPr lang="zh-CN" sz="1200" kern="100">
                          <a:effectLst/>
                        </a:rPr>
                        <a:t>荧光粉稀土中铈所占比例</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20</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20</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13"/>
                  </a:ext>
                </a:extLst>
              </a:tr>
              <a:tr h="220718">
                <a:tc vMerge="1">
                  <a:txBody>
                    <a:bodyPr/>
                    <a:lstStyle/>
                    <a:p>
                      <a:endParaRPr lang="zh-CN" altLang="en-US"/>
                    </a:p>
                  </a:txBody>
                  <a:tcPr/>
                </a:tc>
                <a:tc>
                  <a:txBody>
                    <a:bodyPr/>
                    <a:lstStyle/>
                    <a:p>
                      <a:pPr algn="ctr">
                        <a:spcAft>
                          <a:spcPts val="0"/>
                        </a:spcAft>
                      </a:pPr>
                      <a:r>
                        <a:rPr lang="zh-CN" sz="1200" kern="100">
                          <a:effectLst/>
                        </a:rPr>
                        <a:t>荧光粉稀土中铕所占比例</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4.5</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4.5</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14"/>
                  </a:ext>
                </a:extLst>
              </a:tr>
              <a:tr h="220718">
                <a:tc vMerge="1">
                  <a:txBody>
                    <a:bodyPr/>
                    <a:lstStyle/>
                    <a:p>
                      <a:endParaRPr lang="zh-CN" altLang="en-US"/>
                    </a:p>
                  </a:txBody>
                  <a:tcPr/>
                </a:tc>
                <a:tc>
                  <a:txBody>
                    <a:bodyPr/>
                    <a:lstStyle/>
                    <a:p>
                      <a:pPr algn="ctr">
                        <a:spcAft>
                          <a:spcPts val="0"/>
                        </a:spcAft>
                      </a:pPr>
                      <a:r>
                        <a:rPr lang="zh-CN" sz="1200" kern="100">
                          <a:effectLst/>
                        </a:rPr>
                        <a:t>荧光粉稀土中铽所占比例</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5</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5</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15"/>
                  </a:ext>
                </a:extLst>
              </a:tr>
              <a:tr h="220718">
                <a:tc vMerge="1">
                  <a:txBody>
                    <a:bodyPr/>
                    <a:lstStyle/>
                    <a:p>
                      <a:endParaRPr lang="zh-CN" altLang="en-US"/>
                    </a:p>
                  </a:txBody>
                  <a:tcPr/>
                </a:tc>
                <a:tc>
                  <a:txBody>
                    <a:bodyPr/>
                    <a:lstStyle/>
                    <a:p>
                      <a:pPr algn="ctr">
                        <a:spcAft>
                          <a:spcPts val="0"/>
                        </a:spcAft>
                      </a:pPr>
                      <a:r>
                        <a:rPr lang="zh-CN" sz="1200" kern="100">
                          <a:effectLst/>
                        </a:rPr>
                        <a:t>荧光粉稀土中钇所占比例</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62</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62</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16"/>
                  </a:ext>
                </a:extLst>
              </a:tr>
              <a:tr h="220718">
                <a:tc rowSpan="5">
                  <a:txBody>
                    <a:bodyPr/>
                    <a:lstStyle/>
                    <a:p>
                      <a:pPr algn="ctr">
                        <a:spcAft>
                          <a:spcPts val="0"/>
                        </a:spcAft>
                      </a:pPr>
                      <a:r>
                        <a:rPr lang="zh-CN" sz="1400" kern="100">
                          <a:effectLst/>
                        </a:rPr>
                        <a:t>抛光粉</a:t>
                      </a:r>
                      <a:endParaRPr lang="zh-CN" sz="1400" kern="100">
                        <a:effectLst/>
                        <a:latin typeface="Times New Roman"/>
                        <a:ea typeface="宋体"/>
                      </a:endParaRPr>
                    </a:p>
                  </a:txBody>
                  <a:tcPr marL="7725" marR="7725" marT="7728" marB="0" anchor="ctr"/>
                </a:tc>
                <a:tc>
                  <a:txBody>
                    <a:bodyPr/>
                    <a:lstStyle/>
                    <a:p>
                      <a:pPr algn="ctr">
                        <a:spcAft>
                          <a:spcPts val="0"/>
                        </a:spcAft>
                      </a:pPr>
                      <a:r>
                        <a:rPr lang="zh-CN" sz="1200" kern="100">
                          <a:effectLst/>
                        </a:rPr>
                        <a:t>抛光粉中稀土重量比例</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66</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95</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17"/>
                  </a:ext>
                </a:extLst>
              </a:tr>
              <a:tr h="220718">
                <a:tc vMerge="1">
                  <a:txBody>
                    <a:bodyPr/>
                    <a:lstStyle/>
                    <a:p>
                      <a:endParaRPr lang="zh-CN" altLang="en-US"/>
                    </a:p>
                  </a:txBody>
                  <a:tcPr/>
                </a:tc>
                <a:tc>
                  <a:txBody>
                    <a:bodyPr/>
                    <a:lstStyle/>
                    <a:p>
                      <a:pPr algn="ctr">
                        <a:spcAft>
                          <a:spcPts val="0"/>
                        </a:spcAft>
                      </a:pPr>
                      <a:r>
                        <a:rPr lang="zh-CN" sz="1200" kern="100">
                          <a:effectLst/>
                        </a:rPr>
                        <a:t>抛光粉稀土中铈所占比例</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50</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99</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18"/>
                  </a:ext>
                </a:extLst>
              </a:tr>
              <a:tr h="220718">
                <a:tc vMerge="1">
                  <a:txBody>
                    <a:bodyPr/>
                    <a:lstStyle/>
                    <a:p>
                      <a:endParaRPr lang="zh-CN" altLang="en-US"/>
                    </a:p>
                  </a:txBody>
                  <a:tcPr/>
                </a:tc>
                <a:tc>
                  <a:txBody>
                    <a:bodyPr/>
                    <a:lstStyle/>
                    <a:p>
                      <a:pPr algn="ctr">
                        <a:spcAft>
                          <a:spcPts val="0"/>
                        </a:spcAft>
                      </a:pPr>
                      <a:r>
                        <a:rPr lang="zh-CN" sz="1200" kern="100">
                          <a:effectLst/>
                        </a:rPr>
                        <a:t>抛光粉稀土中镧所占比例</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0</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35</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19"/>
                  </a:ext>
                </a:extLst>
              </a:tr>
              <a:tr h="220718">
                <a:tc vMerge="1">
                  <a:txBody>
                    <a:bodyPr/>
                    <a:lstStyle/>
                    <a:p>
                      <a:endParaRPr lang="zh-CN" altLang="en-US"/>
                    </a:p>
                  </a:txBody>
                  <a:tcPr/>
                </a:tc>
                <a:tc>
                  <a:txBody>
                    <a:bodyPr/>
                    <a:lstStyle/>
                    <a:p>
                      <a:pPr algn="ctr">
                        <a:spcAft>
                          <a:spcPts val="0"/>
                        </a:spcAft>
                      </a:pPr>
                      <a:r>
                        <a:rPr lang="zh-CN" sz="1200" kern="100">
                          <a:effectLst/>
                        </a:rPr>
                        <a:t>抛光粉稀土中钕所占比例</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0</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15</a:t>
                      </a:r>
                      <a:endParaRPr lang="zh-CN" sz="1400" kern="100">
                        <a:effectLst/>
                        <a:latin typeface="Times New Roman"/>
                        <a:ea typeface="宋体"/>
                      </a:endParaRPr>
                    </a:p>
                  </a:txBody>
                  <a:tcPr marL="7725" marR="7725" marT="7728" marB="0" anchor="ctr"/>
                </a:tc>
                <a:extLst>
                  <a:ext uri="{0D108BD9-81ED-4DB2-BD59-A6C34878D82A}">
                    <a16:rowId xmlns:a16="http://schemas.microsoft.com/office/drawing/2014/main" val="10020"/>
                  </a:ext>
                </a:extLst>
              </a:tr>
              <a:tr h="220718">
                <a:tc vMerge="1">
                  <a:txBody>
                    <a:bodyPr/>
                    <a:lstStyle/>
                    <a:p>
                      <a:endParaRPr lang="zh-CN" altLang="en-US"/>
                    </a:p>
                  </a:txBody>
                  <a:tcPr/>
                </a:tc>
                <a:tc>
                  <a:txBody>
                    <a:bodyPr/>
                    <a:lstStyle/>
                    <a:p>
                      <a:pPr algn="ctr">
                        <a:spcAft>
                          <a:spcPts val="0"/>
                        </a:spcAft>
                      </a:pPr>
                      <a:r>
                        <a:rPr lang="zh-CN" sz="1200" kern="100" dirty="0">
                          <a:effectLst/>
                        </a:rPr>
                        <a:t>抛光粉稀土中镨所占比例</a:t>
                      </a:r>
                      <a:endParaRPr lang="zh-CN" sz="1400" kern="100" dirty="0">
                        <a:effectLst/>
                        <a:latin typeface="Times New Roman"/>
                        <a:ea typeface="宋体"/>
                      </a:endParaRPr>
                    </a:p>
                  </a:txBody>
                  <a:tcPr marL="7725" marR="7725" marT="7728" marB="0" anchor="ctr"/>
                </a:tc>
                <a:tc>
                  <a:txBody>
                    <a:bodyPr/>
                    <a:lstStyle/>
                    <a:p>
                      <a:pPr algn="ctr">
                        <a:spcAft>
                          <a:spcPts val="0"/>
                        </a:spcAft>
                      </a:pPr>
                      <a:r>
                        <a:rPr lang="en-US" sz="1200" kern="100">
                          <a:effectLst/>
                        </a:rPr>
                        <a:t>%</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a:effectLst/>
                        </a:rPr>
                        <a:t>0</a:t>
                      </a:r>
                      <a:endParaRPr lang="zh-CN" sz="1400" kern="100">
                        <a:effectLst/>
                        <a:latin typeface="Times New Roman"/>
                        <a:ea typeface="宋体"/>
                      </a:endParaRPr>
                    </a:p>
                  </a:txBody>
                  <a:tcPr marL="7725" marR="7725" marT="7728" marB="0" anchor="ctr"/>
                </a:tc>
                <a:tc>
                  <a:txBody>
                    <a:bodyPr/>
                    <a:lstStyle/>
                    <a:p>
                      <a:pPr algn="ctr">
                        <a:spcAft>
                          <a:spcPts val="0"/>
                        </a:spcAft>
                      </a:pPr>
                      <a:r>
                        <a:rPr lang="en-US" sz="1200" kern="100" dirty="0">
                          <a:effectLst/>
                        </a:rPr>
                        <a:t>5</a:t>
                      </a:r>
                      <a:endParaRPr lang="zh-CN" sz="1400" kern="100" dirty="0">
                        <a:effectLst/>
                        <a:latin typeface="Times New Roman"/>
                        <a:ea typeface="宋体"/>
                      </a:endParaRPr>
                    </a:p>
                  </a:txBody>
                  <a:tcPr marL="7725" marR="7725" marT="7728" marB="0" anchor="ct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478979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97999" y="510021"/>
            <a:ext cx="7023480" cy="584775"/>
          </a:xfrm>
          <a:prstGeom prst="rect">
            <a:avLst/>
          </a:prstGeom>
          <a:noFill/>
        </p:spPr>
        <p:txBody>
          <a:bodyPr wrap="square" rtlCol="0">
            <a:spAutoFit/>
          </a:bodyPr>
          <a:lstStyle/>
          <a:p>
            <a:pPr algn="ctr"/>
            <a:r>
              <a:rPr lang="zh-CN" altLang="en-US" sz="3200" dirty="0">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rPr>
              <a:t>主要内容</a:t>
            </a:r>
          </a:p>
        </p:txBody>
      </p:sp>
      <p:sp>
        <p:nvSpPr>
          <p:cNvPr id="8" name="文本框 7"/>
          <p:cNvSpPr txBox="1"/>
          <p:nvPr/>
        </p:nvSpPr>
        <p:spPr>
          <a:xfrm>
            <a:off x="1949915" y="1454457"/>
            <a:ext cx="9163664" cy="4708981"/>
          </a:xfrm>
          <a:prstGeom prst="rect">
            <a:avLst/>
          </a:prstGeom>
          <a:noFill/>
        </p:spPr>
        <p:txBody>
          <a:bodyPr wrap="square" rtlCol="0">
            <a:spAutoFit/>
          </a:bodyPr>
          <a:lstStyle/>
          <a:p>
            <a:pPr>
              <a:lnSpc>
                <a:spcPct val="150000"/>
              </a:lnSpc>
            </a:pPr>
            <a:r>
              <a:rPr lang="zh-CN" altLang="en-US" sz="4000" b="1" dirty="0">
                <a:solidFill>
                  <a:srgbClr val="0070C0"/>
                </a:solidFill>
                <a:latin typeface="微软雅黑" panose="020B0503020204020204" pitchFamily="34" charset="-122"/>
                <a:ea typeface="微软雅黑" panose="020B0503020204020204" pitchFamily="34" charset="-122"/>
              </a:rPr>
              <a:t>一、简要说明</a:t>
            </a:r>
            <a:endParaRPr lang="en-US" altLang="zh-CN" sz="4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4000" b="1" dirty="0">
                <a:solidFill>
                  <a:srgbClr val="FF0000"/>
                </a:solidFill>
                <a:latin typeface="微软雅黑" panose="020B0503020204020204" pitchFamily="34" charset="-122"/>
                <a:ea typeface="微软雅黑" panose="020B0503020204020204" pitchFamily="34" charset="-122"/>
              </a:rPr>
              <a:t>二</a:t>
            </a:r>
            <a:r>
              <a:rPr lang="zh-CN" altLang="en-US" sz="4000" b="1" dirty="0" smtClean="0">
                <a:solidFill>
                  <a:srgbClr val="FF0000"/>
                </a:solidFill>
                <a:latin typeface="微软雅黑" panose="020B0503020204020204" pitchFamily="34" charset="-122"/>
                <a:ea typeface="微软雅黑" panose="020B0503020204020204" pitchFamily="34" charset="-122"/>
              </a:rPr>
              <a:t>、稀土供需</a:t>
            </a:r>
            <a:r>
              <a:rPr lang="zh-CN" altLang="en-US" sz="4000" b="1" dirty="0">
                <a:solidFill>
                  <a:srgbClr val="FF0000"/>
                </a:solidFill>
                <a:latin typeface="微软雅黑" panose="020B0503020204020204" pitchFamily="34" charset="-122"/>
                <a:ea typeface="微软雅黑" panose="020B0503020204020204" pitchFamily="34" charset="-122"/>
              </a:rPr>
              <a:t>现状</a:t>
            </a:r>
            <a:endParaRPr lang="en-US" altLang="zh-CN" sz="40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4000" b="1" dirty="0">
                <a:solidFill>
                  <a:srgbClr val="0070C0"/>
                </a:solidFill>
                <a:latin typeface="微软雅黑" panose="020B0503020204020204" pitchFamily="34" charset="-122"/>
                <a:ea typeface="微软雅黑" panose="020B0503020204020204" pitchFamily="34" charset="-122"/>
              </a:rPr>
              <a:t>三</a:t>
            </a:r>
            <a:r>
              <a:rPr lang="zh-CN" altLang="en-US" sz="4000" b="1" dirty="0" smtClean="0">
                <a:solidFill>
                  <a:srgbClr val="0070C0"/>
                </a:solidFill>
                <a:latin typeface="微软雅黑" panose="020B0503020204020204" pitchFamily="34" charset="-122"/>
                <a:ea typeface="微软雅黑" panose="020B0503020204020204" pitchFamily="34" charset="-122"/>
              </a:rPr>
              <a:t>、稀土中长期</a:t>
            </a:r>
            <a:r>
              <a:rPr lang="zh-CN" altLang="en-US" sz="4000" b="1" dirty="0">
                <a:solidFill>
                  <a:srgbClr val="0070C0"/>
                </a:solidFill>
                <a:latin typeface="微软雅黑" panose="020B0503020204020204" pitchFamily="34" charset="-122"/>
                <a:ea typeface="微软雅黑" panose="020B0503020204020204" pitchFamily="34" charset="-122"/>
              </a:rPr>
              <a:t>需求趋势</a:t>
            </a:r>
            <a:endParaRPr lang="en-US" altLang="zh-CN" sz="4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4000" b="1" dirty="0">
                <a:solidFill>
                  <a:srgbClr val="0070C0"/>
                </a:solidFill>
                <a:latin typeface="微软雅黑" panose="020B0503020204020204" pitchFamily="34" charset="-122"/>
                <a:ea typeface="微软雅黑" panose="020B0503020204020204" pitchFamily="34" charset="-122"/>
              </a:rPr>
              <a:t>四</a:t>
            </a:r>
            <a:r>
              <a:rPr lang="zh-CN" altLang="en-US" sz="4000" b="1" dirty="0" smtClean="0">
                <a:solidFill>
                  <a:srgbClr val="0070C0"/>
                </a:solidFill>
                <a:latin typeface="微软雅黑" panose="020B0503020204020204" pitchFamily="34" charset="-122"/>
                <a:ea typeface="微软雅黑" panose="020B0503020204020204" pitchFamily="34" charset="-122"/>
              </a:rPr>
              <a:t>、稀土中长期</a:t>
            </a:r>
            <a:r>
              <a:rPr lang="zh-CN" altLang="en-US" sz="4000" b="1" dirty="0">
                <a:solidFill>
                  <a:srgbClr val="0070C0"/>
                </a:solidFill>
                <a:latin typeface="微软雅黑" panose="020B0503020204020204" pitchFamily="34" charset="-122"/>
                <a:ea typeface="微软雅黑" panose="020B0503020204020204" pitchFamily="34" charset="-122"/>
              </a:rPr>
              <a:t>供应</a:t>
            </a:r>
            <a:r>
              <a:rPr lang="zh-CN" altLang="en-US" sz="4000" b="1" dirty="0" smtClean="0">
                <a:solidFill>
                  <a:srgbClr val="0070C0"/>
                </a:solidFill>
                <a:latin typeface="微软雅黑" panose="020B0503020204020204" pitchFamily="34" charset="-122"/>
                <a:ea typeface="微软雅黑" panose="020B0503020204020204" pitchFamily="34" charset="-122"/>
              </a:rPr>
              <a:t>能力</a:t>
            </a:r>
            <a:endParaRPr lang="en-US" altLang="zh-CN" sz="4000" b="1" dirty="0" smtClean="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4000" b="1" dirty="0" smtClean="0">
                <a:solidFill>
                  <a:srgbClr val="0070C0"/>
                </a:solidFill>
                <a:latin typeface="微软雅黑" panose="020B0503020204020204" pitchFamily="34" charset="-122"/>
                <a:ea typeface="微软雅黑" panose="020B0503020204020204" pitchFamily="34" charset="-122"/>
              </a:rPr>
              <a:t>五、主要认识</a:t>
            </a:r>
            <a:endParaRPr lang="zh-CN" altLang="en-US" sz="4000" b="1" dirty="0">
              <a:solidFill>
                <a:srgbClr val="0070C0"/>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75400" y="1274626"/>
            <a:ext cx="11117839"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0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custDataLst>
              <p:tags r:id="rId1"/>
            </p:custDataLst>
          </p:nvPr>
        </p:nvSpPr>
        <p:spPr bwMode="auto">
          <a:xfrm>
            <a:off x="871870" y="3507386"/>
            <a:ext cx="10749516"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just">
              <a:lnSpc>
                <a:spcPct val="110000"/>
              </a:lnSpc>
              <a:spcBef>
                <a:spcPts val="1800"/>
              </a:spcBef>
              <a:buClr>
                <a:srgbClr val="A5A5A5"/>
              </a:buClr>
              <a:buSzPct val="70000"/>
              <a:buFont typeface="Wingdings 2" panose="05020102010507070707" pitchFamily="18" charset="2"/>
              <a:buChar char=""/>
              <a:defRPr sz="2000">
                <a:solidFill>
                  <a:srgbClr val="C55A11"/>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4B183"/>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indent="0" algn="l">
              <a:lnSpc>
                <a:spcPct val="150000"/>
              </a:lnSpc>
              <a:spcBef>
                <a:spcPct val="0"/>
              </a:spcBef>
              <a:buClrTx/>
              <a:buSzTx/>
              <a:buFont typeface="Wingdings" panose="05000000000000000000" pitchFamily="2" charset="2"/>
              <a:buChar char="l"/>
            </a:pPr>
            <a:r>
              <a:rPr lang="zh-CN" altLang="en-US" sz="1800" dirty="0">
                <a:solidFill>
                  <a:schemeClr val="tx1"/>
                </a:solidFill>
                <a:latin typeface="微软雅黑" panose="020B0503020204020204" pitchFamily="34" charset="-122"/>
              </a:rPr>
              <a:t>稀土矿床总体上可以归纳为内生和外生（或表生）两大类。内生稀土矿床包括碳酸岩型、碱性岩型、碱性岩</a:t>
            </a:r>
            <a:r>
              <a:rPr lang="en-US" altLang="zh-CN" sz="1800" dirty="0">
                <a:solidFill>
                  <a:schemeClr val="tx1"/>
                </a:solidFill>
                <a:latin typeface="微软雅黑" panose="020B0503020204020204" pitchFamily="34" charset="-122"/>
              </a:rPr>
              <a:t>-</a:t>
            </a:r>
            <a:r>
              <a:rPr lang="zh-CN" altLang="en-US" sz="1800" dirty="0">
                <a:solidFill>
                  <a:schemeClr val="tx1"/>
                </a:solidFill>
                <a:latin typeface="微软雅黑" panose="020B0503020204020204" pitchFamily="34" charset="-122"/>
              </a:rPr>
              <a:t>碳酸岩型、铁氧化物型、热液脉型，外生稀土矿床包括风化壳离子吸附型、沉积岩型、沉积矿产（煤矿、铝土矿和沉积磷矿）伴生型、砂矿和现代海洋底部软泥</a:t>
            </a:r>
            <a:r>
              <a:rPr lang="zh-CN" altLang="en-US" sz="1800" dirty="0" smtClean="0">
                <a:solidFill>
                  <a:schemeClr val="tx1"/>
                </a:solidFill>
                <a:latin typeface="微软雅黑" panose="020B0503020204020204" pitchFamily="34" charset="-122"/>
              </a:rPr>
              <a:t>型</a:t>
            </a:r>
            <a:endParaRPr lang="zh-CN" altLang="en-US" sz="1800" dirty="0">
              <a:solidFill>
                <a:schemeClr val="tx1"/>
              </a:solidFill>
              <a:latin typeface="微软雅黑" panose="020B0503020204020204" pitchFamily="34" charset="-122"/>
            </a:endParaRPr>
          </a:p>
          <a:p>
            <a:pPr marL="0" indent="0" algn="l">
              <a:lnSpc>
                <a:spcPct val="150000"/>
              </a:lnSpc>
              <a:spcBef>
                <a:spcPct val="0"/>
              </a:spcBef>
              <a:buClrTx/>
              <a:buSzTx/>
              <a:buFont typeface="Wingdings" panose="05000000000000000000" pitchFamily="2" charset="2"/>
              <a:buChar char="l"/>
            </a:pPr>
            <a:r>
              <a:rPr lang="zh-CN" altLang="en-US" sz="1800" dirty="0" smtClean="0">
                <a:solidFill>
                  <a:schemeClr val="tx1"/>
                </a:solidFill>
                <a:latin typeface="微软雅黑" panose="020B0503020204020204" pitchFamily="34" charset="-122"/>
              </a:rPr>
              <a:t>全球</a:t>
            </a:r>
            <a:r>
              <a:rPr lang="zh-CN" altLang="en-US" sz="1800" dirty="0">
                <a:solidFill>
                  <a:schemeClr val="tx1"/>
                </a:solidFill>
                <a:latin typeface="微软雅黑" panose="020B0503020204020204" pitchFamily="34" charset="-122"/>
              </a:rPr>
              <a:t>稀土矿中碳酸岩型占</a:t>
            </a:r>
            <a:r>
              <a:rPr lang="en-US" altLang="zh-CN" sz="1800" dirty="0">
                <a:solidFill>
                  <a:schemeClr val="tx1"/>
                </a:solidFill>
                <a:latin typeface="微软雅黑" panose="020B0503020204020204" pitchFamily="34" charset="-122"/>
              </a:rPr>
              <a:t>54.9%</a:t>
            </a:r>
            <a:r>
              <a:rPr lang="zh-CN" altLang="en-US" sz="1800" dirty="0">
                <a:solidFill>
                  <a:schemeClr val="tx1"/>
                </a:solidFill>
                <a:latin typeface="微软雅黑" panose="020B0503020204020204" pitchFamily="34" charset="-122"/>
              </a:rPr>
              <a:t>，碱性岩型占</a:t>
            </a:r>
            <a:r>
              <a:rPr lang="en-US" altLang="zh-CN" sz="1800" dirty="0">
                <a:solidFill>
                  <a:schemeClr val="tx1"/>
                </a:solidFill>
                <a:latin typeface="微软雅黑" panose="020B0503020204020204" pitchFamily="34" charset="-122"/>
              </a:rPr>
              <a:t>18.8%</a:t>
            </a:r>
            <a:r>
              <a:rPr lang="zh-CN" altLang="en-US" sz="1800" dirty="0">
                <a:solidFill>
                  <a:schemeClr val="tx1"/>
                </a:solidFill>
                <a:latin typeface="微软雅黑" panose="020B0503020204020204" pitchFamily="34" charset="-122"/>
              </a:rPr>
              <a:t>，碱性岩</a:t>
            </a:r>
            <a:r>
              <a:rPr lang="en-US" altLang="zh-CN" sz="1800" dirty="0">
                <a:solidFill>
                  <a:schemeClr val="tx1"/>
                </a:solidFill>
                <a:latin typeface="微软雅黑" panose="020B0503020204020204" pitchFamily="34" charset="-122"/>
              </a:rPr>
              <a:t>-</a:t>
            </a:r>
            <a:r>
              <a:rPr lang="zh-CN" altLang="en-US" sz="1800" dirty="0">
                <a:solidFill>
                  <a:schemeClr val="tx1"/>
                </a:solidFill>
                <a:latin typeface="微软雅黑" panose="020B0503020204020204" pitchFamily="34" charset="-122"/>
              </a:rPr>
              <a:t>碳酸岩型占</a:t>
            </a:r>
            <a:r>
              <a:rPr lang="en-US" altLang="zh-CN" sz="1800" dirty="0">
                <a:solidFill>
                  <a:schemeClr val="tx1"/>
                </a:solidFill>
                <a:latin typeface="微软雅黑" panose="020B0503020204020204" pitchFamily="34" charset="-122"/>
              </a:rPr>
              <a:t>12.7%</a:t>
            </a:r>
            <a:r>
              <a:rPr lang="zh-CN" altLang="en-US" sz="1800" dirty="0">
                <a:solidFill>
                  <a:schemeClr val="tx1"/>
                </a:solidFill>
                <a:latin typeface="微软雅黑" panose="020B0503020204020204" pitchFamily="34" charset="-122"/>
              </a:rPr>
              <a:t>，铁氧化物型和热液型各占</a:t>
            </a:r>
            <a:r>
              <a:rPr lang="en-US" altLang="zh-CN" sz="1800" dirty="0">
                <a:solidFill>
                  <a:schemeClr val="tx1"/>
                </a:solidFill>
                <a:latin typeface="微软雅黑" panose="020B0503020204020204" pitchFamily="34" charset="-122"/>
              </a:rPr>
              <a:t>12.4%</a:t>
            </a:r>
            <a:r>
              <a:rPr lang="zh-CN" altLang="en-US" sz="1800" dirty="0">
                <a:solidFill>
                  <a:schemeClr val="tx1"/>
                </a:solidFill>
                <a:latin typeface="微软雅黑" panose="020B0503020204020204" pitchFamily="34" charset="-122"/>
              </a:rPr>
              <a:t>和</a:t>
            </a:r>
            <a:r>
              <a:rPr lang="en-US" altLang="zh-CN" sz="1800" dirty="0">
                <a:solidFill>
                  <a:schemeClr val="tx1"/>
                </a:solidFill>
                <a:latin typeface="微软雅黑" panose="020B0503020204020204" pitchFamily="34" charset="-122"/>
              </a:rPr>
              <a:t>1.2%</a:t>
            </a:r>
            <a:r>
              <a:rPr lang="zh-CN" altLang="en-US" sz="1800" dirty="0">
                <a:solidFill>
                  <a:schemeClr val="tx1"/>
                </a:solidFill>
                <a:latin typeface="微软雅黑" panose="020B0503020204020204" pitchFamily="34" charset="-122"/>
              </a:rPr>
              <a:t>，砂矿和其他类型（包括风化壳离子吸附型）尚未列入</a:t>
            </a:r>
            <a:r>
              <a:rPr lang="zh-CN" altLang="en-US" sz="1800" dirty="0" smtClean="0">
                <a:solidFill>
                  <a:schemeClr val="tx1"/>
                </a:solidFill>
                <a:latin typeface="微软雅黑" panose="020B0503020204020204" pitchFamily="34" charset="-122"/>
              </a:rPr>
              <a:t>统计</a:t>
            </a:r>
            <a:endParaRPr lang="zh-CN" altLang="en-US" sz="1800" dirty="0">
              <a:solidFill>
                <a:schemeClr val="tx1"/>
              </a:solidFill>
              <a:latin typeface="微软雅黑" panose="020B0503020204020204" pitchFamily="34" charset="-122"/>
            </a:endParaRPr>
          </a:p>
          <a:p>
            <a:pPr marL="0" indent="0" algn="l">
              <a:lnSpc>
                <a:spcPct val="150000"/>
              </a:lnSpc>
              <a:spcBef>
                <a:spcPct val="0"/>
              </a:spcBef>
              <a:buClrTx/>
              <a:buSzTx/>
              <a:buFont typeface="Wingdings" panose="05000000000000000000" pitchFamily="2" charset="2"/>
              <a:buChar char="l"/>
            </a:pPr>
            <a:r>
              <a:rPr lang="en-US" altLang="zh-CN" sz="1800" dirty="0" smtClean="0">
                <a:solidFill>
                  <a:schemeClr val="tx1"/>
                </a:solidFill>
                <a:latin typeface="微软雅黑" panose="020B0503020204020204" pitchFamily="34" charset="-122"/>
              </a:rPr>
              <a:t>2023</a:t>
            </a:r>
            <a:r>
              <a:rPr lang="zh-CN" altLang="en-US" sz="1800" dirty="0" smtClean="0">
                <a:solidFill>
                  <a:schemeClr val="tx1"/>
                </a:solidFill>
                <a:latin typeface="微软雅黑" panose="020B0503020204020204" pitchFamily="34" charset="-122"/>
              </a:rPr>
              <a:t>年</a:t>
            </a:r>
            <a:r>
              <a:rPr lang="zh-CN" altLang="en-US" sz="1800" dirty="0">
                <a:solidFill>
                  <a:schemeClr val="tx1"/>
                </a:solidFill>
                <a:latin typeface="微软雅黑" panose="020B0503020204020204" pitchFamily="34" charset="-122"/>
              </a:rPr>
              <a:t>，中国稀土储量</a:t>
            </a:r>
            <a:r>
              <a:rPr lang="en-US" altLang="zh-CN" sz="1800" dirty="0">
                <a:solidFill>
                  <a:schemeClr val="tx1"/>
                </a:solidFill>
                <a:latin typeface="微软雅黑" panose="020B0503020204020204" pitchFamily="34" charset="-122"/>
              </a:rPr>
              <a:t>4400</a:t>
            </a:r>
            <a:r>
              <a:rPr lang="zh-CN" altLang="en-US" sz="1800" dirty="0">
                <a:solidFill>
                  <a:schemeClr val="tx1"/>
                </a:solidFill>
                <a:latin typeface="微软雅黑" panose="020B0503020204020204" pitchFamily="34" charset="-122"/>
              </a:rPr>
              <a:t>万吨，占全球</a:t>
            </a:r>
            <a:r>
              <a:rPr lang="en-US" altLang="zh-CN" sz="1800" dirty="0">
                <a:solidFill>
                  <a:schemeClr val="tx1"/>
                </a:solidFill>
                <a:latin typeface="微软雅黑" panose="020B0503020204020204" pitchFamily="34" charset="-122"/>
              </a:rPr>
              <a:t>35.1%</a:t>
            </a:r>
            <a:r>
              <a:rPr lang="zh-CN" altLang="en-US" sz="1800" dirty="0">
                <a:solidFill>
                  <a:schemeClr val="tx1"/>
                </a:solidFill>
                <a:latin typeface="微软雅黑" panose="020B0503020204020204" pitchFamily="34" charset="-122"/>
              </a:rPr>
              <a:t>，越南</a:t>
            </a:r>
            <a:r>
              <a:rPr lang="en-US" altLang="zh-CN" sz="1800" dirty="0">
                <a:solidFill>
                  <a:schemeClr val="tx1"/>
                </a:solidFill>
                <a:latin typeface="微软雅黑" panose="020B0503020204020204" pitchFamily="34" charset="-122"/>
              </a:rPr>
              <a:t>2200</a:t>
            </a:r>
            <a:r>
              <a:rPr lang="zh-CN" altLang="en-US" sz="1800" dirty="0">
                <a:solidFill>
                  <a:schemeClr val="tx1"/>
                </a:solidFill>
                <a:latin typeface="微软雅黑" panose="020B0503020204020204" pitchFamily="34" charset="-122"/>
              </a:rPr>
              <a:t>万吨，占</a:t>
            </a:r>
            <a:r>
              <a:rPr lang="en-US" altLang="zh-CN" sz="1800" dirty="0">
                <a:solidFill>
                  <a:schemeClr val="tx1"/>
                </a:solidFill>
                <a:latin typeface="微软雅黑" panose="020B0503020204020204" pitchFamily="34" charset="-122"/>
              </a:rPr>
              <a:t>17.5%</a:t>
            </a:r>
            <a:r>
              <a:rPr lang="zh-CN" altLang="en-US" sz="1800" dirty="0">
                <a:solidFill>
                  <a:schemeClr val="tx1"/>
                </a:solidFill>
                <a:latin typeface="微软雅黑" panose="020B0503020204020204" pitchFamily="34" charset="-122"/>
              </a:rPr>
              <a:t>，巴西和俄罗斯均</a:t>
            </a:r>
            <a:r>
              <a:rPr lang="en-US" altLang="zh-CN" sz="1800" dirty="0">
                <a:solidFill>
                  <a:schemeClr val="tx1"/>
                </a:solidFill>
                <a:latin typeface="微软雅黑" panose="020B0503020204020204" pitchFamily="34" charset="-122"/>
              </a:rPr>
              <a:t>2100</a:t>
            </a:r>
            <a:r>
              <a:rPr lang="zh-CN" altLang="en-US" sz="1800" dirty="0">
                <a:solidFill>
                  <a:schemeClr val="tx1"/>
                </a:solidFill>
                <a:latin typeface="微软雅黑" panose="020B0503020204020204" pitchFamily="34" charset="-122"/>
              </a:rPr>
              <a:t>万吨，各占</a:t>
            </a:r>
            <a:r>
              <a:rPr lang="en-US" altLang="zh-CN" sz="1800" dirty="0">
                <a:solidFill>
                  <a:schemeClr val="tx1"/>
                </a:solidFill>
                <a:latin typeface="微软雅黑" panose="020B0503020204020204" pitchFamily="34" charset="-122"/>
              </a:rPr>
              <a:t>16.7%</a:t>
            </a:r>
            <a:r>
              <a:rPr lang="zh-CN" altLang="en-US" sz="1800" dirty="0">
                <a:solidFill>
                  <a:schemeClr val="tx1"/>
                </a:solidFill>
                <a:latin typeface="微软雅黑" panose="020B0503020204020204" pitchFamily="34" charset="-122"/>
              </a:rPr>
              <a:t>，印度</a:t>
            </a:r>
            <a:r>
              <a:rPr lang="en-US" altLang="zh-CN" sz="1800" dirty="0">
                <a:solidFill>
                  <a:schemeClr val="tx1"/>
                </a:solidFill>
                <a:latin typeface="微软雅黑" panose="020B0503020204020204" pitchFamily="34" charset="-122"/>
              </a:rPr>
              <a:t>690</a:t>
            </a:r>
            <a:r>
              <a:rPr lang="zh-CN" altLang="en-US" sz="1800" dirty="0">
                <a:solidFill>
                  <a:schemeClr val="tx1"/>
                </a:solidFill>
                <a:latin typeface="微软雅黑" panose="020B0503020204020204" pitchFamily="34" charset="-122"/>
              </a:rPr>
              <a:t>万吨，占</a:t>
            </a:r>
            <a:r>
              <a:rPr lang="en-US" altLang="zh-CN" sz="1800" dirty="0">
                <a:solidFill>
                  <a:schemeClr val="tx1"/>
                </a:solidFill>
                <a:latin typeface="微软雅黑" panose="020B0503020204020204" pitchFamily="34" charset="-122"/>
              </a:rPr>
              <a:t>5.5%</a:t>
            </a:r>
            <a:r>
              <a:rPr lang="zh-CN" altLang="en-US" sz="1800" dirty="0">
                <a:solidFill>
                  <a:schemeClr val="tx1"/>
                </a:solidFill>
                <a:latin typeface="微软雅黑" panose="020B0503020204020204" pitchFamily="34" charset="-122"/>
              </a:rPr>
              <a:t>，澳大利亚</a:t>
            </a:r>
            <a:r>
              <a:rPr lang="en-US" altLang="zh-CN" sz="1800" dirty="0">
                <a:solidFill>
                  <a:schemeClr val="tx1"/>
                </a:solidFill>
                <a:latin typeface="微软雅黑" panose="020B0503020204020204" pitchFamily="34" charset="-122"/>
              </a:rPr>
              <a:t>420</a:t>
            </a:r>
            <a:r>
              <a:rPr lang="zh-CN" altLang="en-US" sz="1800" dirty="0">
                <a:solidFill>
                  <a:schemeClr val="tx1"/>
                </a:solidFill>
                <a:latin typeface="微软雅黑" panose="020B0503020204020204" pitchFamily="34" charset="-122"/>
              </a:rPr>
              <a:t>万吨，占</a:t>
            </a:r>
            <a:r>
              <a:rPr lang="en-US" altLang="zh-CN" sz="1800" dirty="0">
                <a:solidFill>
                  <a:schemeClr val="tx1"/>
                </a:solidFill>
                <a:latin typeface="微软雅黑" panose="020B0503020204020204" pitchFamily="34" charset="-122"/>
              </a:rPr>
              <a:t>3.3%</a:t>
            </a:r>
            <a:r>
              <a:rPr lang="zh-CN" altLang="en-US" sz="1800" dirty="0">
                <a:solidFill>
                  <a:schemeClr val="tx1"/>
                </a:solidFill>
                <a:latin typeface="微软雅黑" panose="020B0503020204020204" pitchFamily="34" charset="-122"/>
              </a:rPr>
              <a:t>，其他国家和地区占</a:t>
            </a:r>
            <a:r>
              <a:rPr lang="en-US" altLang="zh-CN" sz="1800" dirty="0">
                <a:solidFill>
                  <a:schemeClr val="tx1"/>
                </a:solidFill>
                <a:latin typeface="微软雅黑" panose="020B0503020204020204" pitchFamily="34" charset="-122"/>
              </a:rPr>
              <a:t>5</a:t>
            </a:r>
            <a:r>
              <a:rPr lang="en-US" altLang="zh-CN" sz="1800" dirty="0" smtClean="0">
                <a:solidFill>
                  <a:schemeClr val="tx1"/>
                </a:solidFill>
                <a:latin typeface="微软雅黑" panose="020B0503020204020204" pitchFamily="34" charset="-122"/>
              </a:rPr>
              <a:t>%</a:t>
            </a:r>
            <a:endParaRPr lang="zh-CN" altLang="en-US" sz="1800" dirty="0">
              <a:solidFill>
                <a:schemeClr val="tx1"/>
              </a:solidFill>
              <a:latin typeface="微软雅黑" panose="020B0503020204020204" pitchFamily="34" charset="-122"/>
            </a:endParaRPr>
          </a:p>
        </p:txBody>
      </p:sp>
      <p:pic>
        <p:nvPicPr>
          <p:cNvPr id="10" name="图片 9"/>
          <p:cNvPicPr/>
          <p:nvPr/>
        </p:nvPicPr>
        <p:blipFill rotWithShape="1">
          <a:blip r:embed="rId3"/>
          <a:srcRect b="2786"/>
          <a:stretch/>
        </p:blipFill>
        <p:spPr>
          <a:xfrm>
            <a:off x="2902670" y="337915"/>
            <a:ext cx="6687916" cy="2968811"/>
          </a:xfrm>
          <a:prstGeom prst="rect">
            <a:avLst/>
          </a:prstGeom>
          <a:noFill/>
          <a:ln>
            <a:noFill/>
          </a:ln>
        </p:spPr>
      </p:pic>
    </p:spTree>
    <p:extLst>
      <p:ext uri="{BB962C8B-B14F-4D97-AF65-F5344CB8AC3E}">
        <p14:creationId xmlns:p14="http://schemas.microsoft.com/office/powerpoint/2010/main" val="79131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custDataLst>
              <p:tags r:id="rId1"/>
            </p:custDataLst>
          </p:nvPr>
        </p:nvSpPr>
        <p:spPr bwMode="auto">
          <a:xfrm>
            <a:off x="414671" y="3847628"/>
            <a:ext cx="1155759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just">
              <a:lnSpc>
                <a:spcPct val="110000"/>
              </a:lnSpc>
              <a:spcBef>
                <a:spcPts val="1800"/>
              </a:spcBef>
              <a:buClr>
                <a:srgbClr val="A5A5A5"/>
              </a:buClr>
              <a:buSzPct val="70000"/>
              <a:buFont typeface="Wingdings 2" panose="05020102010507070707" pitchFamily="18" charset="2"/>
              <a:buChar char=""/>
              <a:defRPr sz="2000">
                <a:solidFill>
                  <a:srgbClr val="C55A11"/>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4B183"/>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indent="0" algn="l">
              <a:lnSpc>
                <a:spcPct val="150000"/>
              </a:lnSpc>
              <a:spcBef>
                <a:spcPct val="0"/>
              </a:spcBef>
              <a:buClrTx/>
              <a:buSzTx/>
              <a:buFont typeface="Wingdings" panose="05000000000000000000" pitchFamily="2" charset="2"/>
              <a:buChar char="l"/>
            </a:pPr>
            <a:r>
              <a:rPr lang="zh-CN" altLang="en-US" sz="1800" dirty="0">
                <a:solidFill>
                  <a:schemeClr val="tx1"/>
                </a:solidFill>
                <a:latin typeface="微软雅黑" panose="020B0503020204020204" pitchFamily="34" charset="-122"/>
              </a:rPr>
              <a:t>全球稀土产业已基本形成两条供应链：一条是以中国为核心的稀土供应链，另一条是以美国、澳大利亚、日本为核心的稀土供应</a:t>
            </a:r>
            <a:r>
              <a:rPr lang="zh-CN" altLang="en-US" sz="1800" dirty="0" smtClean="0">
                <a:solidFill>
                  <a:schemeClr val="tx1"/>
                </a:solidFill>
                <a:latin typeface="微软雅黑" panose="020B0503020204020204" pitchFamily="34" charset="-122"/>
              </a:rPr>
              <a:t>链</a:t>
            </a:r>
            <a:endParaRPr lang="en-US" altLang="zh-CN" sz="1800" dirty="0" smtClean="0">
              <a:solidFill>
                <a:schemeClr val="tx1"/>
              </a:solidFill>
              <a:latin typeface="微软雅黑" panose="020B0503020204020204" pitchFamily="34" charset="-122"/>
            </a:endParaRPr>
          </a:p>
          <a:p>
            <a:pPr marL="0" indent="0" algn="l">
              <a:lnSpc>
                <a:spcPct val="150000"/>
              </a:lnSpc>
              <a:spcBef>
                <a:spcPct val="0"/>
              </a:spcBef>
              <a:buClrTx/>
              <a:buSzTx/>
              <a:buFont typeface="Wingdings" panose="05000000000000000000" pitchFamily="2" charset="2"/>
              <a:buChar char="l"/>
            </a:pPr>
            <a:r>
              <a:rPr lang="zh-CN" altLang="en-US" sz="1800" dirty="0" smtClean="0">
                <a:solidFill>
                  <a:schemeClr val="tx1"/>
                </a:solidFill>
                <a:latin typeface="微软雅黑" panose="020B0503020204020204" pitchFamily="34" charset="-122"/>
              </a:rPr>
              <a:t>美国</a:t>
            </a:r>
            <a:r>
              <a:rPr lang="zh-CN" altLang="en-US" sz="1800" dirty="0">
                <a:solidFill>
                  <a:schemeClr val="tx1"/>
                </a:solidFill>
                <a:latin typeface="微软雅黑" panose="020B0503020204020204" pitchFamily="34" charset="-122"/>
              </a:rPr>
              <a:t>等西方国家为摆脱对中国稀土供应的依赖，通过上下游整合，已形成年产量近</a:t>
            </a:r>
            <a:r>
              <a:rPr lang="en-US" altLang="zh-CN" sz="1800" dirty="0">
                <a:solidFill>
                  <a:schemeClr val="tx1"/>
                </a:solidFill>
                <a:latin typeface="微软雅黑" panose="020B0503020204020204" pitchFamily="34" charset="-122"/>
              </a:rPr>
              <a:t>7</a:t>
            </a:r>
            <a:r>
              <a:rPr lang="zh-CN" altLang="en-US" sz="1800" dirty="0">
                <a:solidFill>
                  <a:schemeClr val="tx1"/>
                </a:solidFill>
                <a:latin typeface="微软雅黑" panose="020B0503020204020204" pitchFamily="34" charset="-122"/>
              </a:rPr>
              <a:t>万吨稀土矿和约</a:t>
            </a:r>
            <a:r>
              <a:rPr lang="en-US" altLang="zh-CN" sz="1800" dirty="0">
                <a:solidFill>
                  <a:schemeClr val="tx1"/>
                </a:solidFill>
                <a:latin typeface="微软雅黑" panose="020B0503020204020204" pitchFamily="34" charset="-122"/>
              </a:rPr>
              <a:t>3</a:t>
            </a:r>
            <a:r>
              <a:rPr lang="zh-CN" altLang="en-US" sz="1800" dirty="0">
                <a:solidFill>
                  <a:schemeClr val="tx1"/>
                </a:solidFill>
                <a:latin typeface="微软雅黑" panose="020B0503020204020204" pitchFamily="34" charset="-122"/>
              </a:rPr>
              <a:t>万吨冶炼分离产品的采选分离供应</a:t>
            </a:r>
            <a:r>
              <a:rPr lang="zh-CN" altLang="en-US" sz="1800" dirty="0" smtClean="0">
                <a:solidFill>
                  <a:schemeClr val="tx1"/>
                </a:solidFill>
                <a:latin typeface="微软雅黑" panose="020B0503020204020204" pitchFamily="34" charset="-122"/>
              </a:rPr>
              <a:t>链</a:t>
            </a:r>
            <a:endParaRPr lang="en-US" altLang="zh-CN" sz="1800" dirty="0" smtClean="0">
              <a:solidFill>
                <a:schemeClr val="tx1"/>
              </a:solidFill>
              <a:latin typeface="微软雅黑" panose="020B0503020204020204" pitchFamily="34" charset="-122"/>
            </a:endParaRPr>
          </a:p>
          <a:p>
            <a:pPr marL="0" indent="0" algn="l">
              <a:lnSpc>
                <a:spcPct val="150000"/>
              </a:lnSpc>
              <a:spcBef>
                <a:spcPct val="0"/>
              </a:spcBef>
              <a:buClrTx/>
              <a:buSzTx/>
              <a:buFont typeface="Wingdings" panose="05000000000000000000" pitchFamily="2" charset="2"/>
              <a:buChar char="l"/>
            </a:pPr>
            <a:r>
              <a:rPr lang="zh-CN" altLang="en-US" sz="1800" dirty="0" smtClean="0">
                <a:solidFill>
                  <a:schemeClr val="tx1"/>
                </a:solidFill>
                <a:latin typeface="微软雅黑" panose="020B0503020204020204" pitchFamily="34" charset="-122"/>
              </a:rPr>
              <a:t>结合</a:t>
            </a:r>
            <a:r>
              <a:rPr lang="zh-CN" altLang="en-US" sz="1800" dirty="0">
                <a:solidFill>
                  <a:schemeClr val="tx1"/>
                </a:solidFill>
                <a:latin typeface="微软雅黑" panose="020B0503020204020204" pitchFamily="34" charset="-122"/>
              </a:rPr>
              <a:t>美国、日本原有的稀土功能材料研发、制造和应用能力，已初步建成独立于中国的稀土供应链和产业</a:t>
            </a:r>
            <a:r>
              <a:rPr lang="zh-CN" altLang="en-US" sz="1800" dirty="0" smtClean="0">
                <a:solidFill>
                  <a:schemeClr val="tx1"/>
                </a:solidFill>
                <a:latin typeface="微软雅黑" panose="020B0503020204020204" pitchFamily="34" charset="-122"/>
              </a:rPr>
              <a:t>链</a:t>
            </a:r>
            <a:endParaRPr lang="zh-CN" altLang="en-US" sz="1800" dirty="0">
              <a:solidFill>
                <a:schemeClr val="tx1"/>
              </a:solidFill>
              <a:latin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48857" y="240952"/>
            <a:ext cx="6797629" cy="3330229"/>
          </a:xfrm>
          <a:prstGeom prst="rect">
            <a:avLst/>
          </a:prstGeom>
        </p:spPr>
      </p:pic>
      <p:graphicFrame>
        <p:nvGraphicFramePr>
          <p:cNvPr id="5" name="图表 4"/>
          <p:cNvGraphicFramePr>
            <a:graphicFrameLocks/>
          </p:cNvGraphicFramePr>
          <p:nvPr>
            <p:extLst>
              <p:ext uri="{D42A27DB-BD31-4B8C-83A1-F6EECF244321}">
                <p14:modId xmlns:p14="http://schemas.microsoft.com/office/powerpoint/2010/main" val="406084533"/>
              </p:ext>
            </p:extLst>
          </p:nvPr>
        </p:nvGraphicFramePr>
        <p:xfrm>
          <a:off x="6824746" y="534466"/>
          <a:ext cx="5262283"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16291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PY6l.4e0qFpjKD1ITjmg"/>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PY6l.4e0qFpjKD1ITjmg"/>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PY6l.4e0qFpjKD1ITjmg"/>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10003</TotalTime>
  <Words>2972</Words>
  <Application>Microsoft Office PowerPoint</Application>
  <PresentationFormat>宽屏</PresentationFormat>
  <Paragraphs>496</Paragraphs>
  <Slides>30</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等线</vt:lpstr>
      <vt:lpstr>等线 Light</vt:lpstr>
      <vt:lpstr>黑体</vt:lpstr>
      <vt:lpstr>华文琥珀</vt:lpstr>
      <vt:lpstr>宋体</vt:lpstr>
      <vt:lpstr>微软雅黑</vt:lpstr>
      <vt:lpstr>Arial</vt:lpstr>
      <vt:lpstr>Cambria</vt:lpstr>
      <vt:lpstr>Tahoma</vt:lpstr>
      <vt:lpstr>Times New Roman</vt:lpstr>
      <vt:lpstr>Wingdings</vt:lpstr>
      <vt:lpstr>Office 主题​​</vt:lpstr>
      <vt:lpstr>稀土中长期需求趋势及资源供应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Li-Jianwu</dc:creator>
  <cp:lastModifiedBy>王永生</cp:lastModifiedBy>
  <cp:revision>820</cp:revision>
  <dcterms:created xsi:type="dcterms:W3CDTF">2020-05-20T02:08:22Z</dcterms:created>
  <dcterms:modified xsi:type="dcterms:W3CDTF">2024-03-22T14:30:25Z</dcterms:modified>
</cp:coreProperties>
</file>